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8"/>
  </p:notesMasterIdLst>
  <p:sldIdLst>
    <p:sldId id="256" r:id="rId2"/>
    <p:sldId id="257" r:id="rId3"/>
    <p:sldId id="396" r:id="rId4"/>
    <p:sldId id="447" r:id="rId5"/>
    <p:sldId id="406" r:id="rId6"/>
    <p:sldId id="451" r:id="rId7"/>
    <p:sldId id="453" r:id="rId8"/>
    <p:sldId id="454" r:id="rId9"/>
    <p:sldId id="363" r:id="rId10"/>
    <p:sldId id="421" r:id="rId11"/>
    <p:sldId id="426" r:id="rId12"/>
    <p:sldId id="422" r:id="rId13"/>
    <p:sldId id="423" r:id="rId14"/>
    <p:sldId id="424" r:id="rId15"/>
    <p:sldId id="455" r:id="rId16"/>
    <p:sldId id="425" r:id="rId17"/>
    <p:sldId id="427" r:id="rId18"/>
    <p:sldId id="428" r:id="rId19"/>
    <p:sldId id="34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5" r:id="rId36"/>
    <p:sldId id="44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17" autoAdjust="0"/>
  </p:normalViewPr>
  <p:slideViewPr>
    <p:cSldViewPr>
      <p:cViewPr>
        <p:scale>
          <a:sx n="110" d="100"/>
          <a:sy n="110" d="100"/>
        </p:scale>
        <p:origin x="-390"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01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01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01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DD157CA-A09E-4EE4-9878-C7E3F6FDCB2C}" type="slidenum">
              <a:rPr lang="en-US"/>
              <a:pPr>
                <a:defRPr/>
              </a:pPr>
              <a:t>‹#›</a:t>
            </a:fld>
            <a:endParaRPr lang="en-US"/>
          </a:p>
        </p:txBody>
      </p:sp>
    </p:spTree>
    <p:extLst>
      <p:ext uri="{BB962C8B-B14F-4D97-AF65-F5344CB8AC3E}">
        <p14:creationId xmlns:p14="http://schemas.microsoft.com/office/powerpoint/2010/main" val="3383817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94202BD6-020B-4627-929C-5CF33BDF769F}" type="slidenum">
              <a:rPr lang="en-US" smtClean="0">
                <a:latin typeface="Times New Roman" pitchFamily="18" charset="0"/>
              </a:rPr>
              <a:pPr/>
              <a:t>1</a:t>
            </a:fld>
            <a:endParaRPr lang="en-US" dirty="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A vast majority of energy is wasted into free space. </a:t>
            </a:r>
          </a:p>
          <a:p>
            <a:pPr eaLnBrk="1" hangingPunct="1">
              <a:spcBef>
                <a:spcPct val="0"/>
              </a:spcBef>
            </a:pPr>
            <a:r>
              <a:rPr lang="en-US" dirty="0" smtClean="0"/>
              <a:t>Not suitable for large scale wireless power distribution.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the novel technology, the wireless energy transfer is efficient, which make the wireless energy transfer not only possible, but practical.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the novel technology, the wireless energy transfer is efficient, which make the wireless energy transfer not only possible, but practical.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ase" hangingPunct="1"/>
            <a:r>
              <a:rPr lang="en-US" sz="1200" kern="1200" dirty="0" smtClean="0">
                <a:solidFill>
                  <a:schemeClr val="tx1"/>
                </a:solidFill>
                <a:latin typeface="+mn-lt"/>
                <a:ea typeface="+mn-ea"/>
                <a:cs typeface="+mn-cs"/>
              </a:rPr>
              <a:t>1)</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emerging technology was demonstrated at the TED Global Conference held in Oxford in July 2009. </a:t>
            </a:r>
            <a:endParaRPr lang="en-US" dirty="0" smtClean="0"/>
          </a:p>
          <a:p>
            <a:pPr rtl="0" eaLnBrk="1" fontAlgn="base" hangingPunct="1"/>
            <a:r>
              <a:rPr lang="en-US" sz="1200" kern="1200" dirty="0" smtClean="0">
                <a:solidFill>
                  <a:schemeClr val="tx1"/>
                </a:solidFill>
                <a:latin typeface="+mn-lt"/>
                <a:ea typeface="+mn-ea"/>
                <a:cs typeface="+mn-cs"/>
              </a:rPr>
              <a:t>In this demonstration,  A </a:t>
            </a:r>
            <a:r>
              <a:rPr lang="en-US" sz="1200" kern="1200" dirty="0" err="1" smtClean="0">
                <a:solidFill>
                  <a:schemeClr val="tx1"/>
                </a:solidFill>
                <a:latin typeface="+mn-lt"/>
                <a:ea typeface="+mn-ea"/>
                <a:cs typeface="+mn-cs"/>
              </a:rPr>
              <a:t>WiTricity</a:t>
            </a:r>
            <a:r>
              <a:rPr lang="en-US" sz="1200" kern="1200" dirty="0" smtClean="0">
                <a:solidFill>
                  <a:schemeClr val="tx1"/>
                </a:solidFill>
                <a:latin typeface="+mn-lt"/>
                <a:ea typeface="+mn-ea"/>
                <a:cs typeface="+mn-cs"/>
              </a:rPr>
              <a:t> power unit is</a:t>
            </a:r>
            <a:r>
              <a:rPr lang="en-US" sz="1200" kern="1200" baseline="0" dirty="0" smtClean="0">
                <a:solidFill>
                  <a:schemeClr val="tx1"/>
                </a:solidFill>
                <a:latin typeface="+mn-lt"/>
                <a:ea typeface="+mn-ea"/>
                <a:cs typeface="+mn-cs"/>
              </a:rPr>
              <a:t> shown to </a:t>
            </a:r>
            <a:r>
              <a:rPr lang="en-US" sz="1200" kern="1200" dirty="0" smtClean="0">
                <a:solidFill>
                  <a:schemeClr val="tx1"/>
                </a:solidFill>
                <a:latin typeface="+mn-lt"/>
                <a:ea typeface="+mn-ea"/>
                <a:cs typeface="+mn-cs"/>
              </a:rPr>
              <a:t>power a television as well as three different cell phones. </a:t>
            </a:r>
            <a:endParaRPr lang="en-US" dirty="0" smtClean="0"/>
          </a:p>
          <a:p>
            <a:pPr rtl="0" eaLnBrk="1" fontAlgn="base" hangingPunct="1"/>
            <a:endParaRPr lang="en-US" sz="1200" kern="1200" dirty="0" smtClean="0">
              <a:solidFill>
                <a:schemeClr val="tx1"/>
              </a:solidFill>
              <a:latin typeface="+mn-lt"/>
              <a:ea typeface="+mn-ea"/>
              <a:cs typeface="+mn-cs"/>
            </a:endParaRPr>
          </a:p>
          <a:p>
            <a:pPr rtl="0" eaLnBrk="1" fontAlgn="base" hangingPunct="1"/>
            <a:r>
              <a:rPr lang="en-US" sz="1200" kern="1200" dirty="0" smtClean="0">
                <a:solidFill>
                  <a:schemeClr val="tx1"/>
                </a:solidFill>
                <a:latin typeface="+mn-lt"/>
                <a:ea typeface="+mn-ea"/>
                <a:cs typeface="+mn-cs"/>
              </a:rPr>
              <a:t>2) no-video cable, audio cable, signal cable, network cable, power line</a:t>
            </a:r>
            <a:endParaRPr lang="en-US" dirty="0" smtClean="0"/>
          </a:p>
          <a:p>
            <a:pPr rtl="0" eaLnBrk="1" fontAlgn="base" hangingPunct="1"/>
            <a:endParaRPr lang="en-US" sz="1200" kern="1200" dirty="0" smtClean="0">
              <a:solidFill>
                <a:schemeClr val="tx1"/>
              </a:solidFill>
              <a:latin typeface="+mn-lt"/>
              <a:ea typeface="+mn-ea"/>
              <a:cs typeface="+mn-cs"/>
            </a:endParaRPr>
          </a:p>
          <a:p>
            <a:pPr rtl="0" eaLnBrk="1" fontAlgn="base" hangingPunct="1"/>
            <a:r>
              <a:rPr lang="en-US" sz="1200" kern="1200" dirty="0" smtClean="0">
                <a:solidFill>
                  <a:schemeClr val="tx1"/>
                </a:solidFill>
                <a:latin typeface="+mn-lt"/>
                <a:ea typeface="+mn-ea"/>
                <a:cs typeface="+mn-cs"/>
              </a:rPr>
              <a:t>3) </a:t>
            </a:r>
            <a:r>
              <a:rPr lang="en-US" sz="1200" kern="1200" baseline="0" dirty="0" smtClean="0">
                <a:solidFill>
                  <a:schemeClr val="tx1"/>
                </a:solidFill>
                <a:latin typeface="+mn-lt"/>
                <a:ea typeface="+mn-ea"/>
                <a:cs typeface="+mn-cs"/>
              </a:rPr>
              <a:t>Recently, w</a:t>
            </a:r>
            <a:r>
              <a:rPr lang="en-US" sz="1200" kern="1200" dirty="0" smtClean="0">
                <a:solidFill>
                  <a:schemeClr val="tx1"/>
                </a:solidFill>
                <a:latin typeface="+mn-lt"/>
                <a:ea typeface="+mn-ea"/>
                <a:cs typeface="+mn-cs"/>
              </a:rPr>
              <a:t>ireless</a:t>
            </a:r>
            <a:r>
              <a:rPr lang="en-US" sz="1200" kern="1200" baseline="0" dirty="0" smtClean="0">
                <a:solidFill>
                  <a:schemeClr val="tx1"/>
                </a:solidFill>
                <a:latin typeface="+mn-lt"/>
                <a:ea typeface="+mn-ea"/>
                <a:cs typeface="+mn-cs"/>
              </a:rPr>
              <a:t> Power Consortium was established to set the international standard for </a:t>
            </a:r>
            <a:r>
              <a:rPr lang="en-US" sz="1200" kern="1200" baseline="0" dirty="0" err="1" smtClean="0">
                <a:solidFill>
                  <a:schemeClr val="tx1"/>
                </a:solidFill>
                <a:latin typeface="+mn-lt"/>
                <a:ea typeface="+mn-ea"/>
                <a:cs typeface="+mn-cs"/>
              </a:rPr>
              <a:t>interperable</a:t>
            </a:r>
            <a:r>
              <a:rPr lang="en-US" sz="1200" kern="1200" baseline="0" dirty="0" smtClean="0">
                <a:solidFill>
                  <a:schemeClr val="tx1"/>
                </a:solidFill>
                <a:latin typeface="+mn-lt"/>
                <a:ea typeface="+mn-ea"/>
                <a:cs typeface="+mn-cs"/>
              </a:rPr>
              <a:t> wireless charging. </a:t>
            </a:r>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To recharge the battery at each sensor node, a mobile wireless charging vehicle is employed in the network.  </a:t>
            </a:r>
          </a:p>
          <a:p>
            <a:pPr eaLnBrk="1" hangingPunct="1">
              <a:spcBef>
                <a:spcPct val="0"/>
              </a:spcBef>
            </a:pPr>
            <a:r>
              <a:rPr lang="en-US" dirty="0" smtClean="0"/>
              <a:t>It starts at a service station, visits sensor node one by one. </a:t>
            </a:r>
          </a:p>
          <a:p>
            <a:pPr eaLnBrk="1" hangingPunct="1">
              <a:spcBef>
                <a:spcPct val="0"/>
              </a:spcBef>
            </a:pPr>
            <a:r>
              <a:rPr lang="en-US" dirty="0" smtClean="0"/>
              <a:t>When it arrives at a sensor node, it will spend some time to charge the sensor node’s battery wirelessly via non-</a:t>
            </a:r>
            <a:r>
              <a:rPr lang="en-US" dirty="0" err="1" smtClean="0"/>
              <a:t>radiative</a:t>
            </a:r>
            <a:r>
              <a:rPr lang="en-US" dirty="0" smtClean="0"/>
              <a:t> energy transfer. </a:t>
            </a:r>
          </a:p>
          <a:p>
            <a:pPr eaLnBrk="1" hangingPunct="1">
              <a:spcBef>
                <a:spcPct val="0"/>
              </a:spcBef>
            </a:pPr>
            <a:endParaRPr lang="en-US" dirty="0" smtClean="0"/>
          </a:p>
          <a:p>
            <a:pPr eaLnBrk="1" hangingPunct="1">
              <a:spcBef>
                <a:spcPct val="0"/>
              </a:spcBef>
            </a:pPr>
            <a:r>
              <a:rPr lang="en-US" dirty="0" smtClean="0"/>
              <a:t>After the mobile WCV visits all sensor nodes, it will return to the service station to be serviced. </a:t>
            </a:r>
          </a:p>
          <a:p>
            <a:pPr eaLnBrk="1" hangingPunct="1">
              <a:spcBef>
                <a:spcPct val="0"/>
              </a:spcBef>
            </a:pPr>
            <a:r>
              <a:rPr lang="en-US" dirty="0" smtClean="0"/>
              <a:t>Some maintenance can be done in the service station, for example, replacing or recharging the battery in the vehicle. </a:t>
            </a:r>
          </a:p>
          <a:p>
            <a:pPr eaLnBrk="1" hangingPunct="1">
              <a:spcBef>
                <a:spcPct val="0"/>
              </a:spcBef>
            </a:pPr>
            <a:r>
              <a:rPr lang="en-US" dirty="0" smtClean="0"/>
              <a:t>The resting period is named vacation time. </a:t>
            </a:r>
          </a:p>
          <a:p>
            <a:pPr eaLnBrk="1" hangingPunct="1">
              <a:spcBef>
                <a:spcPct val="0"/>
              </a:spcBef>
            </a:pPr>
            <a:r>
              <a:rPr lang="en-US" dirty="0" smtClean="0"/>
              <a:t>After this vacation, the WCV will get ready and go out for its next trip.</a:t>
            </a:r>
          </a:p>
          <a:p>
            <a:pPr eaLnBrk="1" hangingPunct="1">
              <a:spcBef>
                <a:spcPct val="0"/>
              </a:spcBef>
            </a:pPr>
            <a:endParaRPr lang="en-US" dirty="0" smtClean="0"/>
          </a:p>
          <a:p>
            <a:pPr eaLnBrk="1" hangingPunct="1">
              <a:spcBef>
                <a:spcPct val="0"/>
              </a:spcBef>
            </a:pPr>
            <a:r>
              <a:rPr lang="en-US" dirty="0" smtClean="0"/>
              <a:t>A number of questions can be raised for such re-chargeable sensor network.  </a:t>
            </a:r>
          </a:p>
          <a:p>
            <a:pPr eaLnBrk="1" hangingPunct="1">
              <a:spcBef>
                <a:spcPct val="0"/>
              </a:spcBef>
            </a:pPr>
            <a:r>
              <a:rPr lang="en-US" dirty="0" smtClean="0"/>
              <a:t>First and the most important one is: is it possible that every sensor node never run out of its battery? </a:t>
            </a:r>
          </a:p>
          <a:p>
            <a:pPr eaLnBrk="1" hangingPunct="1">
              <a:spcBef>
                <a:spcPct val="0"/>
              </a:spcBef>
            </a:pPr>
            <a:r>
              <a:rPr lang="en-US" dirty="0" smtClean="0"/>
              <a:t>If so, can we maximize the percentage of vacation time during a trip, equivalently, minimize the percentage of time that the WCV need to work?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D53086B7-A132-44AB-946C-B82172E50077}" type="slidenum">
              <a:rPr lang="en-US" smtClean="0">
                <a:latin typeface="Times New Roman" pitchFamily="18" charset="0"/>
              </a:rPr>
              <a:pPr/>
              <a:t>19</a:t>
            </a:fld>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Three phases: 1) the charging vehicle leaves the service station but haven’t arrived at the target sensor node. During this period, the sensor node purely consumes energy because of data transmission. </a:t>
            </a:r>
          </a:p>
          <a:p>
            <a:pPr eaLnBrk="1" hangingPunct="1">
              <a:spcBef>
                <a:spcPct val="0"/>
              </a:spcBef>
            </a:pPr>
            <a:r>
              <a:rPr lang="en-US" dirty="0" smtClean="0"/>
              <a:t>2) The charging vehicle recharges the sensor node while the sensor consumes energy. Overall, the energy level goes up. </a:t>
            </a:r>
          </a:p>
          <a:p>
            <a:pPr eaLnBrk="1" hangingPunct="1">
              <a:spcBef>
                <a:spcPct val="0"/>
              </a:spcBef>
            </a:pPr>
            <a:r>
              <a:rPr lang="en-US" dirty="0" smtClean="0"/>
              <a:t>3) The charging vehicle leaves the sensor node, goes back to the service station and has vacation. The same as the first phase, the sensor energy level goes down for pure energy consumption.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One</a:t>
            </a:r>
            <a:r>
              <a:rPr lang="en-US" baseline="0" dirty="0" smtClean="0"/>
              <a:t> way is to throw everything into an optimization problem and attempt to solve it.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there is a better way. We can deduce the optimal traveling path before we solve the complete optimization problem.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short, data routing and charging schedule cannot be de-coupled.</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2</a:t>
            </a:fld>
            <a:endParaRPr lang="en-US" dirty="0"/>
          </a:p>
        </p:txBody>
      </p:sp>
    </p:spTree>
    <p:extLst>
      <p:ext uri="{BB962C8B-B14F-4D97-AF65-F5344CB8AC3E}">
        <p14:creationId xmlns:p14="http://schemas.microsoft.com/office/powerpoint/2010/main" val="241415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Times New Roman" pitchFamily="18" charset="0"/>
                <a:ea typeface="ＭＳ Ｐゴシック" pitchFamily="34" charset="-128"/>
                <a:cs typeface="+mn-cs"/>
              </a:rPr>
              <a:t>Construction of Initial Transient Cycle</a:t>
            </a:r>
          </a:p>
          <a:p>
            <a:r>
              <a:rPr lang="en-US" sz="1200" b="0" i="0" u="none" strike="noStrike" kern="1200" baseline="0" dirty="0" smtClean="0">
                <a:solidFill>
                  <a:schemeClr val="tx1"/>
                </a:solidFill>
                <a:latin typeface="Times New Roman" pitchFamily="18" charset="0"/>
                <a:ea typeface="ＭＳ Ｐゴシック" pitchFamily="34" charset="-128"/>
                <a:cs typeface="+mn-cs"/>
              </a:rPr>
              <a:t>By now, we skipped discussion on how to construct the initial transient cycle before the first renewable cycle.</a:t>
            </a:r>
          </a:p>
          <a:p>
            <a:endParaRPr lang="en-US" sz="1200" b="0" i="0" u="none" strike="noStrike" kern="1200" baseline="0" dirty="0" smtClean="0">
              <a:solidFill>
                <a:schemeClr val="tx1"/>
              </a:solidFill>
              <a:latin typeface="Times New Roman" pitchFamily="18" charset="0"/>
              <a:ea typeface="ＭＳ Ｐゴシック" pitchFamily="34" charset="-128"/>
              <a:cs typeface="+mn-cs"/>
            </a:endParaRPr>
          </a:p>
          <a:p>
            <a:r>
              <a:rPr lang="en-US" sz="1200" b="0" i="0" u="none" strike="noStrike" kern="1200" baseline="0" dirty="0" smtClean="0">
                <a:solidFill>
                  <a:schemeClr val="tx1"/>
                </a:solidFill>
                <a:latin typeface="Times New Roman" pitchFamily="18" charset="0"/>
                <a:ea typeface="ＭＳ Ｐゴシック" pitchFamily="34" charset="-128"/>
                <a:cs typeface="+mn-cs"/>
              </a:rPr>
              <a:t>Unlike a renewable energy cycle at node </a:t>
            </a:r>
            <a:r>
              <a:rPr lang="en-US" sz="1200" b="0" i="1" u="none" strike="noStrike" kern="1200" baseline="0" dirty="0" smtClean="0">
                <a:solidFill>
                  <a:schemeClr val="tx1"/>
                </a:solidFill>
                <a:latin typeface="Times New Roman" pitchFamily="18" charset="0"/>
                <a:ea typeface="ＭＳ Ｐゴシック" pitchFamily="34" charset="-128"/>
                <a:cs typeface="+mn-cs"/>
              </a:rPr>
              <a:t>i</a:t>
            </a:r>
            <a:r>
              <a:rPr lang="en-US" sz="1200" b="0" i="0" u="none" strike="noStrike" kern="1200" baseline="0" dirty="0" smtClean="0">
                <a:solidFill>
                  <a:schemeClr val="tx1"/>
                </a:solidFill>
                <a:latin typeface="Times New Roman" pitchFamily="18" charset="0"/>
                <a:ea typeface="ＭＳ Ｐゴシック" pitchFamily="34" charset="-128"/>
                <a:cs typeface="+mn-cs"/>
              </a:rPr>
              <a:t>, which starts and ends with the same energy level </a:t>
            </a:r>
            <a:r>
              <a:rPr lang="en-US" sz="1200" b="0" i="1" u="none" strike="noStrike" kern="1200" baseline="0" dirty="0" err="1" smtClean="0">
                <a:solidFill>
                  <a:schemeClr val="tx1"/>
                </a:solidFill>
                <a:latin typeface="Times New Roman" pitchFamily="18" charset="0"/>
                <a:ea typeface="ＭＳ Ｐゴシック" pitchFamily="34" charset="-128"/>
                <a:cs typeface="+mn-cs"/>
              </a:rPr>
              <a:t>E_i</a:t>
            </a:r>
            <a:r>
              <a:rPr lang="en-US" sz="1200" b="0" i="0" u="none" strike="noStrike" kern="1200" baseline="0" dirty="0" smtClean="0">
                <a:solidFill>
                  <a:schemeClr val="tx1"/>
                </a:solidFill>
                <a:latin typeface="Times New Roman" pitchFamily="18" charset="0"/>
                <a:ea typeface="ＭＳ Ｐゴシック" pitchFamily="34" charset="-128"/>
                <a:cs typeface="+mn-cs"/>
              </a:rPr>
              <a:t>, </a:t>
            </a:r>
          </a:p>
          <a:p>
            <a:r>
              <a:rPr lang="en-US" sz="1200" b="0" i="0" u="none" strike="noStrike" kern="1200" baseline="0" dirty="0" smtClean="0">
                <a:solidFill>
                  <a:schemeClr val="tx1"/>
                </a:solidFill>
                <a:latin typeface="Times New Roman" pitchFamily="18" charset="0"/>
                <a:ea typeface="ＭＳ Ｐゴシック" pitchFamily="34" charset="-128"/>
                <a:cs typeface="+mn-cs"/>
              </a:rPr>
              <a:t>the initial transient starts with </a:t>
            </a:r>
            <a:r>
              <a:rPr lang="en-US" sz="1200" b="0" i="1" u="none" strike="noStrike" kern="1200" baseline="0" dirty="0" err="1" smtClean="0">
                <a:solidFill>
                  <a:schemeClr val="tx1"/>
                </a:solidFill>
                <a:latin typeface="Times New Roman" pitchFamily="18" charset="0"/>
                <a:ea typeface="ＭＳ Ｐゴシック" pitchFamily="34" charset="-128"/>
                <a:cs typeface="+mn-cs"/>
              </a:rPr>
              <a:t>E_</a:t>
            </a:r>
            <a:r>
              <a:rPr lang="en-US" sz="1200" b="0" i="0" u="none" strike="noStrike" kern="1200" baseline="0" dirty="0" err="1" smtClean="0">
                <a:solidFill>
                  <a:schemeClr val="tx1"/>
                </a:solidFill>
                <a:latin typeface="Times New Roman" pitchFamily="18" charset="0"/>
                <a:ea typeface="ＭＳ Ｐゴシック" pitchFamily="34" charset="-128"/>
                <a:cs typeface="+mn-cs"/>
              </a:rPr>
              <a:t>max</a:t>
            </a:r>
            <a:r>
              <a:rPr lang="en-US" sz="1200" b="0" i="0" u="none" strike="noStrike" kern="1200" baseline="0" dirty="0" smtClean="0">
                <a:solidFill>
                  <a:schemeClr val="tx1"/>
                </a:solidFill>
                <a:latin typeface="Times New Roman" pitchFamily="18" charset="0"/>
                <a:ea typeface="ＭＳ Ｐゴシック" pitchFamily="34" charset="-128"/>
                <a:cs typeface="+mn-cs"/>
              </a:rPr>
              <a:t> and ends with </a:t>
            </a:r>
            <a:r>
              <a:rPr lang="en-US" sz="1200" b="0" i="1" u="none" strike="noStrike" kern="1200" baseline="0" dirty="0" err="1" smtClean="0">
                <a:solidFill>
                  <a:schemeClr val="tx1"/>
                </a:solidFill>
                <a:latin typeface="Times New Roman" pitchFamily="18" charset="0"/>
                <a:ea typeface="ＭＳ Ｐゴシック" pitchFamily="34" charset="-128"/>
                <a:cs typeface="+mn-cs"/>
              </a:rPr>
              <a:t>E_i</a:t>
            </a:r>
            <a:r>
              <a:rPr lang="en-US" sz="1200" b="0" i="0" u="none" strike="noStrike" kern="1200" baseline="0" dirty="0" smtClean="0">
                <a:solidFill>
                  <a:schemeClr val="tx1"/>
                </a:solidFill>
                <a:latin typeface="Times New Roman" pitchFamily="18" charset="0"/>
                <a:ea typeface="ＭＳ Ｐゴシック" pitchFamily="34" charset="-128"/>
                <a:cs typeface="+mn-cs"/>
              </a:rPr>
              <a:t>. </a:t>
            </a:r>
          </a:p>
          <a:p>
            <a:endParaRPr lang="en-US" sz="1200" b="0" i="0" u="none" strike="noStrike" kern="1200" baseline="0" dirty="0" smtClean="0">
              <a:solidFill>
                <a:schemeClr val="tx1"/>
              </a:solidFill>
              <a:latin typeface="Times New Roman" pitchFamily="18" charset="0"/>
              <a:ea typeface="ＭＳ Ｐゴシック" pitchFamily="34" charset="-128"/>
              <a:cs typeface="+mn-cs"/>
            </a:endParaRPr>
          </a:p>
          <a:p>
            <a:endParaRPr lang="en-US" sz="1200" b="0" i="0" u="none" strike="noStrike" kern="1200" baseline="0" dirty="0" smtClean="0">
              <a:solidFill>
                <a:schemeClr val="tx1"/>
              </a:solidFill>
              <a:latin typeface="Times New Roman" pitchFamily="18" charset="0"/>
              <a:ea typeface="ＭＳ Ｐゴシック" pitchFamily="34" charset="-128"/>
              <a:cs typeface="+mn-cs"/>
            </a:endParaRPr>
          </a:p>
          <a:p>
            <a:endParaRPr lang="en-US" sz="1200" b="0" i="0" u="none" strike="noStrike" kern="1200" baseline="0" dirty="0" smtClean="0">
              <a:solidFill>
                <a:schemeClr val="tx1"/>
              </a:solidFill>
              <a:latin typeface="Times New Roman" pitchFamily="18" charset="0"/>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D53086B7-A132-44AB-946C-B82172E50077}" type="slidenum">
              <a:rPr lang="en-US" smtClean="0">
                <a:latin typeface="Times New Roman" pitchFamily="18" charset="0"/>
              </a:rPr>
              <a:pPr/>
              <a:t>29</a:t>
            </a:fld>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Show results of this particular node under different directions in next slide.</a:t>
            </a:r>
          </a:p>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30</a:t>
            </a:fld>
            <a:endParaRPr lang="en-US"/>
          </a:p>
        </p:txBody>
      </p:sp>
    </p:spTree>
    <p:extLst>
      <p:ext uri="{BB962C8B-B14F-4D97-AF65-F5344CB8AC3E}">
        <p14:creationId xmlns:p14="http://schemas.microsoft.com/office/powerpoint/2010/main" val="4021147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ＭＳ Ｐゴシック" pitchFamily="34" charset="-128"/>
                <a:cs typeface="+mn-cs"/>
              </a:rPr>
              <a:t>“bottleneck” node in the network is the node where the energy level at this node drops exactly to </a:t>
            </a:r>
            <a:r>
              <a:rPr lang="en-US" sz="1200" b="0" i="1" u="none" strike="noStrike" kern="1200" baseline="0" dirty="0" err="1" smtClean="0">
                <a:solidFill>
                  <a:schemeClr val="tx1"/>
                </a:solidFill>
                <a:latin typeface="Times New Roman" pitchFamily="18" charset="0"/>
                <a:ea typeface="ＭＳ Ｐゴシック" pitchFamily="34" charset="-128"/>
                <a:cs typeface="+mn-cs"/>
              </a:rPr>
              <a:t>E_</a:t>
            </a:r>
            <a:r>
              <a:rPr lang="en-US" sz="1200" b="0" i="0" u="none" strike="noStrike" kern="1200" baseline="0" dirty="0" err="1" smtClean="0">
                <a:solidFill>
                  <a:schemeClr val="tx1"/>
                </a:solidFill>
                <a:latin typeface="Times New Roman" pitchFamily="18" charset="0"/>
                <a:ea typeface="ＭＳ Ｐゴシック" pitchFamily="34" charset="-128"/>
                <a:cs typeface="+mn-cs"/>
              </a:rPr>
              <a:t>min</a:t>
            </a:r>
            <a:r>
              <a:rPr lang="en-US" sz="1200" b="0" i="0" u="none" strike="noStrike" kern="1200" baseline="0" dirty="0" smtClean="0">
                <a:solidFill>
                  <a:schemeClr val="tx1"/>
                </a:solidFill>
                <a:latin typeface="Times New Roman" pitchFamily="18" charset="0"/>
                <a:ea typeface="ＭＳ Ｐゴシック" pitchFamily="34" charset="-128"/>
                <a:cs typeface="+mn-cs"/>
              </a:rPr>
              <a:t> when the WCV arrives and starts to charge this node’s battery.</a:t>
            </a:r>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32</a:t>
            </a:fld>
            <a:endParaRPr lang="en-US"/>
          </a:p>
        </p:txBody>
      </p:sp>
    </p:spTree>
    <p:extLst>
      <p:ext uri="{BB962C8B-B14F-4D97-AF65-F5344CB8AC3E}">
        <p14:creationId xmlns:p14="http://schemas.microsoft.com/office/powerpoint/2010/main" val="340958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4</a:t>
            </a:fld>
            <a:endParaRPr lang="en-US"/>
          </a:p>
        </p:txBody>
      </p:sp>
    </p:spTree>
    <p:extLst>
      <p:ext uri="{BB962C8B-B14F-4D97-AF65-F5344CB8AC3E}">
        <p14:creationId xmlns:p14="http://schemas.microsoft.com/office/powerpoint/2010/main" val="297410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\lambda_{k-1} and \lambda_{k} is nonnegative, and their sum is 1. </a:t>
            </a:r>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5</a:t>
            </a:fld>
            <a:endParaRPr lang="en-US"/>
          </a:p>
        </p:txBody>
      </p:sp>
    </p:spTree>
    <p:extLst>
      <p:ext uri="{BB962C8B-B14F-4D97-AF65-F5344CB8AC3E}">
        <p14:creationId xmlns:p14="http://schemas.microsoft.com/office/powerpoint/2010/main" val="185991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 </a:t>
            </a:r>
            <a:r>
              <a:rPr lang="en-US" sz="1200" dirty="0" smtClean="0"/>
              <a:t> can only falls in one of the m segments.</a:t>
            </a:r>
          </a:p>
          <a:p>
            <a:endParaRPr lang="en-US" sz="1200" dirty="0" smtClean="0"/>
          </a:p>
          <a:p>
            <a:r>
              <a:rPr lang="en-US" sz="1200" dirty="0" smtClean="0"/>
              <a:t>Three</a:t>
            </a:r>
            <a:r>
              <a:rPr lang="en-US" sz="1200" baseline="0" dirty="0" smtClean="0"/>
              <a:t> </a:t>
            </a:r>
            <a:r>
              <a:rPr lang="en-US" sz="1200" baseline="0" dirty="0" err="1" smtClean="0"/>
              <a:t>inequations</a:t>
            </a:r>
            <a:r>
              <a:rPr lang="en-US" sz="1200" baseline="0" dirty="0" smtClean="0"/>
              <a:t> mean</a:t>
            </a:r>
            <a:r>
              <a:rPr lang="en-US" sz="1200" dirty="0" smtClean="0"/>
              <a:t> </a:t>
            </a:r>
          </a:p>
          <a:p>
            <a:pPr marL="228600" indent="-228600">
              <a:buAutoNum type="arabicParenR"/>
            </a:pPr>
            <a:r>
              <a:rPr lang="en-US" sz="1200" dirty="0" smtClean="0"/>
              <a:t>\lambda_0</a:t>
            </a:r>
            <a:r>
              <a:rPr lang="en-US" sz="1200" baseline="0" dirty="0" smtClean="0"/>
              <a:t> &gt;0 only if z_1 = 1</a:t>
            </a:r>
          </a:p>
          <a:p>
            <a:pPr marL="228600" indent="-228600">
              <a:buAutoNum type="arabicParenR"/>
            </a:pPr>
            <a:r>
              <a:rPr lang="en-US" sz="1200" baseline="0" dirty="0" smtClean="0"/>
              <a:t>\</a:t>
            </a:r>
            <a:r>
              <a:rPr lang="en-US" sz="1200" baseline="0" dirty="0" err="1" smtClean="0"/>
              <a:t>lambda_k</a:t>
            </a:r>
            <a:r>
              <a:rPr lang="en-US" sz="1200" baseline="0" dirty="0" smtClean="0"/>
              <a:t>&gt;0 only if </a:t>
            </a:r>
            <a:r>
              <a:rPr lang="en-US" sz="1200" baseline="0" dirty="0" err="1" smtClean="0"/>
              <a:t>z_k</a:t>
            </a:r>
            <a:r>
              <a:rPr lang="en-US" sz="1200" baseline="0" dirty="0" smtClean="0"/>
              <a:t> = 1 or z_k+1 = 1</a:t>
            </a:r>
          </a:p>
          <a:p>
            <a:pPr marL="228600" indent="-228600">
              <a:buAutoNum type="arabicParenR"/>
            </a:pPr>
            <a:r>
              <a:rPr lang="en-US" sz="1200" baseline="0" dirty="0" smtClean="0"/>
              <a:t>\</a:t>
            </a:r>
            <a:r>
              <a:rPr lang="en-US" sz="1200" baseline="0" dirty="0" err="1" smtClean="0"/>
              <a:t>lambda_m</a:t>
            </a:r>
            <a:r>
              <a:rPr lang="en-US" sz="1200" baseline="0" dirty="0" smtClean="0"/>
              <a:t> &gt;0 only if </a:t>
            </a:r>
            <a:r>
              <a:rPr lang="en-US" sz="1200" baseline="0" dirty="0" err="1" smtClean="0"/>
              <a:t>z_m</a:t>
            </a:r>
            <a:r>
              <a:rPr lang="en-US" sz="1200" baseline="0" dirty="0" smtClean="0"/>
              <a:t> = 1</a:t>
            </a:r>
            <a:r>
              <a:rPr lang="en-US" sz="1200" dirty="0" smtClean="0"/>
              <a:t>   </a:t>
            </a:r>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ＭＳ Ｐゴシック" pitchFamily="34" charset="-128"/>
                <a:cs typeface="+mn-cs"/>
              </a:rPr>
              <a:t>The accuracy of piecewise linear approximation is closely related with the number of grid points used in approximation.</a:t>
            </a:r>
          </a:p>
          <a:p>
            <a:r>
              <a:rPr lang="en-US" sz="1200" b="0" i="0" u="none" strike="noStrike" kern="1200" baseline="0" dirty="0" smtClean="0">
                <a:solidFill>
                  <a:schemeClr val="tx1"/>
                </a:solidFill>
                <a:latin typeface="Times New Roman" pitchFamily="18" charset="0"/>
                <a:ea typeface="ＭＳ Ｐゴシック" pitchFamily="34" charset="-128"/>
                <a:cs typeface="+mn-cs"/>
              </a:rPr>
              <a:t>For each variable, we can expect that the performance of solution improves as the number of grid points increases. </a:t>
            </a:r>
          </a:p>
          <a:p>
            <a:r>
              <a:rPr lang="en-US" sz="1200" b="0" i="0" u="none" strike="noStrike" kern="1200" baseline="0" dirty="0" smtClean="0">
                <a:solidFill>
                  <a:schemeClr val="tx1"/>
                </a:solidFill>
                <a:latin typeface="Times New Roman" pitchFamily="18" charset="0"/>
                <a:ea typeface="ＭＳ Ｐゴシック" pitchFamily="34" charset="-128"/>
                <a:cs typeface="+mn-cs"/>
              </a:rPr>
              <a:t>However, as the grid number increases, the number of variables in the linear approximating problem also increases, which leads to a higher complexity.</a:t>
            </a:r>
          </a:p>
          <a:p>
            <a:endParaRPr lang="en-US" sz="1200" b="0" i="0" u="none" strike="noStrike" kern="1200" baseline="0" dirty="0" smtClean="0">
              <a:solidFill>
                <a:schemeClr val="tx1"/>
              </a:solidFill>
              <a:latin typeface="Times New Roman" pitchFamily="18" charset="0"/>
              <a:ea typeface="ＭＳ Ｐゴシック"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8</a:t>
            </a:fld>
            <a:endParaRPr lang="en-US"/>
          </a:p>
        </p:txBody>
      </p:sp>
    </p:spTree>
    <p:extLst>
      <p:ext uri="{BB962C8B-B14F-4D97-AF65-F5344CB8AC3E}">
        <p14:creationId xmlns:p14="http://schemas.microsoft.com/office/powerpoint/2010/main" val="78347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157CA-A09E-4EE4-9878-C7E3F6FDCB2C}" type="slidenum">
              <a:rPr lang="en-US" smtClean="0"/>
              <a:pPr>
                <a:defRPr/>
              </a:pPr>
              <a:t>9</a:t>
            </a:fld>
            <a:endParaRPr lang="en-US" dirty="0"/>
          </a:p>
        </p:txBody>
      </p:sp>
    </p:spTree>
    <p:extLst>
      <p:ext uri="{BB962C8B-B14F-4D97-AF65-F5344CB8AC3E}">
        <p14:creationId xmlns:p14="http://schemas.microsoft.com/office/powerpoint/2010/main" val="241415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academia and industries, there are tremendous research efforts to maximize or prolong  the network lifetime, for example, energy-efficient routing.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Energy-harvesting</a:t>
            </a:r>
            <a:r>
              <a:rPr lang="en-US" sz="2000" baseline="0" dirty="0" smtClean="0"/>
              <a:t> techniques </a:t>
            </a:r>
            <a:r>
              <a:rPr lang="en-US" sz="1200" b="0" i="0" u="none" strike="noStrike" kern="1200" baseline="0" dirty="0" smtClean="0">
                <a:solidFill>
                  <a:schemeClr val="tx1"/>
                </a:solidFill>
                <a:latin typeface="Times New Roman" pitchFamily="18" charset="0"/>
                <a:ea typeface="ＭＳ Ｐゴシック" pitchFamily="34" charset="-128"/>
                <a:cs typeface="+mn-cs"/>
              </a:rPr>
              <a:t>have been proposed to extract energy from the environment, their success remains limited in practice.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ＭＳ Ｐゴシック" pitchFamily="34" charset="-128"/>
                <a:cs typeface="+mn-cs"/>
              </a:rPr>
              <a:t>This is because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ＭＳ Ｐゴシック" pitchFamily="34" charset="-128"/>
                <a:cs typeface="+mn-cs"/>
              </a:rPr>
              <a:t>1) the proper operations of any energy-harvesting technique is highly dependent on the environment.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ＭＳ Ｐゴシック" pitchFamily="34" charset="-128"/>
                <a:cs typeface="+mn-cs"/>
              </a:rPr>
              <a:t>2) the size of an energy-harvesting device may pose a concern in deployment, particular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ＭＳ Ｐゴシック" pitchFamily="34" charset="-128"/>
                <a:cs typeface="+mn-cs"/>
              </a:rPr>
              <a:t>    when the size of such device is of much larger scale than the sensor node it is attempting to power.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p>
        </p:txBody>
      </p:sp>
      <p:sp>
        <p:nvSpPr>
          <p:cNvPr id="8601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smtClean="0"/>
              <a:t>Click to edit Master title style</a:t>
            </a:r>
          </a:p>
        </p:txBody>
      </p:sp>
      <p:sp>
        <p:nvSpPr>
          <p:cNvPr id="8601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BE0D66C-EBB5-4E22-BEF5-69B657237E25}" type="slidenum">
              <a:rPr lang="en-US"/>
              <a:pPr>
                <a:defRPr/>
              </a:pPr>
              <a:t>‹#›</a:t>
            </a:fld>
            <a:endParaRPr lang="en-US"/>
          </a:p>
        </p:txBody>
      </p:sp>
    </p:spTree>
    <p:extLst>
      <p:ext uri="{BB962C8B-B14F-4D97-AF65-F5344CB8AC3E}">
        <p14:creationId xmlns:p14="http://schemas.microsoft.com/office/powerpoint/2010/main" val="405467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1E610D7-0B21-4ABA-86B6-E75CBA6874F6}" type="slidenum">
              <a:rPr lang="en-US"/>
              <a:pPr>
                <a:defRPr/>
              </a:pPr>
              <a:t>‹#›</a:t>
            </a:fld>
            <a:endParaRPr lang="en-US"/>
          </a:p>
        </p:txBody>
      </p:sp>
    </p:spTree>
    <p:extLst>
      <p:ext uri="{BB962C8B-B14F-4D97-AF65-F5344CB8AC3E}">
        <p14:creationId xmlns:p14="http://schemas.microsoft.com/office/powerpoint/2010/main" val="368698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DDEA67B-4BD5-488A-BB49-A321CFE8CC9C}" type="slidenum">
              <a:rPr lang="en-US"/>
              <a:pPr>
                <a:defRPr/>
              </a:pPr>
              <a:t>‹#›</a:t>
            </a:fld>
            <a:endParaRPr lang="en-US"/>
          </a:p>
        </p:txBody>
      </p:sp>
    </p:spTree>
    <p:extLst>
      <p:ext uri="{BB962C8B-B14F-4D97-AF65-F5344CB8AC3E}">
        <p14:creationId xmlns:p14="http://schemas.microsoft.com/office/powerpoint/2010/main" val="41433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16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248400"/>
            <a:ext cx="8229600" cy="457200"/>
          </a:xfrm>
        </p:spPr>
        <p:txBody>
          <a:bodyPr/>
          <a:lstStyle>
            <a:lvl1pPr>
              <a:defRPr/>
            </a:lvl1pPr>
          </a:lstStyle>
          <a:p>
            <a:r>
              <a:rPr lang="en-US" altLang="zh-CN"/>
              <a:t>IEEE Infocom 2007	</a:t>
            </a:r>
            <a:fld id="{1BF7140D-1B03-43E7-A530-C72623278C2B}" type="slidenum">
              <a:rPr lang="en-US" altLang="zh-CN"/>
              <a:pPr/>
              <a:t>‹#›</a:t>
            </a:fld>
            <a:r>
              <a:rPr lang="en-US" altLang="zh-CN"/>
              <a:t>	</a:t>
            </a:r>
          </a:p>
        </p:txBody>
      </p:sp>
    </p:spTree>
    <p:extLst>
      <p:ext uri="{BB962C8B-B14F-4D97-AF65-F5344CB8AC3E}">
        <p14:creationId xmlns:p14="http://schemas.microsoft.com/office/powerpoint/2010/main" val="412749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3716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371600"/>
            <a:ext cx="41529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848100"/>
            <a:ext cx="41529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248400"/>
            <a:ext cx="8229600" cy="457200"/>
          </a:xfrm>
        </p:spPr>
        <p:txBody>
          <a:bodyPr/>
          <a:lstStyle>
            <a:lvl1pPr>
              <a:defRPr/>
            </a:lvl1pPr>
          </a:lstStyle>
          <a:p>
            <a:r>
              <a:rPr lang="en-US" altLang="zh-CN"/>
              <a:t>IEEE Infocom 2007	</a:t>
            </a:r>
            <a:fld id="{0F1F2522-F225-41FD-8F69-DD55ADF7C161}" type="slidenum">
              <a:rPr lang="en-US" altLang="zh-CN"/>
              <a:pPr/>
              <a:t>‹#›</a:t>
            </a:fld>
            <a:r>
              <a:rPr lang="en-US" altLang="zh-CN"/>
              <a:t>	</a:t>
            </a:r>
          </a:p>
        </p:txBody>
      </p:sp>
    </p:spTree>
    <p:extLst>
      <p:ext uri="{BB962C8B-B14F-4D97-AF65-F5344CB8AC3E}">
        <p14:creationId xmlns:p14="http://schemas.microsoft.com/office/powerpoint/2010/main" val="3921383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8DB7989-8E82-4D22-B859-D89245917EEE}" type="slidenum">
              <a:rPr lang="en-US"/>
              <a:pPr>
                <a:defRPr/>
              </a:pPr>
              <a:t>‹#›</a:t>
            </a:fld>
            <a:endParaRPr lang="en-US"/>
          </a:p>
        </p:txBody>
      </p:sp>
    </p:spTree>
    <p:extLst>
      <p:ext uri="{BB962C8B-B14F-4D97-AF65-F5344CB8AC3E}">
        <p14:creationId xmlns:p14="http://schemas.microsoft.com/office/powerpoint/2010/main" val="403084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58C845E-04E1-4920-B502-CF8A1A2F540D}" type="slidenum">
              <a:rPr lang="en-US"/>
              <a:pPr>
                <a:defRPr/>
              </a:pPr>
              <a:t>‹#›</a:t>
            </a:fld>
            <a:endParaRPr lang="en-US"/>
          </a:p>
        </p:txBody>
      </p:sp>
    </p:spTree>
    <p:extLst>
      <p:ext uri="{BB962C8B-B14F-4D97-AF65-F5344CB8AC3E}">
        <p14:creationId xmlns:p14="http://schemas.microsoft.com/office/powerpoint/2010/main" val="242244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AB9B984-8293-4B2E-9CF9-1FB8690BEF73}" type="slidenum">
              <a:rPr lang="en-US"/>
              <a:pPr>
                <a:defRPr/>
              </a:pPr>
              <a:t>‹#›</a:t>
            </a:fld>
            <a:endParaRPr lang="en-US"/>
          </a:p>
        </p:txBody>
      </p:sp>
    </p:spTree>
    <p:extLst>
      <p:ext uri="{BB962C8B-B14F-4D97-AF65-F5344CB8AC3E}">
        <p14:creationId xmlns:p14="http://schemas.microsoft.com/office/powerpoint/2010/main" val="102749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AB162D0-B3B5-4B75-9935-9C08F14B364C}" type="slidenum">
              <a:rPr lang="en-US"/>
              <a:pPr>
                <a:defRPr/>
              </a:pPr>
              <a:t>‹#›</a:t>
            </a:fld>
            <a:endParaRPr lang="en-US"/>
          </a:p>
        </p:txBody>
      </p:sp>
    </p:spTree>
    <p:extLst>
      <p:ext uri="{BB962C8B-B14F-4D97-AF65-F5344CB8AC3E}">
        <p14:creationId xmlns:p14="http://schemas.microsoft.com/office/powerpoint/2010/main" val="76192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203D0A2-033F-4DE3-BB5B-4C28557D0B45}" type="slidenum">
              <a:rPr lang="en-US"/>
              <a:pPr>
                <a:defRPr/>
              </a:pPr>
              <a:t>‹#›</a:t>
            </a:fld>
            <a:endParaRPr lang="en-US"/>
          </a:p>
        </p:txBody>
      </p:sp>
    </p:spTree>
    <p:extLst>
      <p:ext uri="{BB962C8B-B14F-4D97-AF65-F5344CB8AC3E}">
        <p14:creationId xmlns:p14="http://schemas.microsoft.com/office/powerpoint/2010/main" val="11411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E5BDF9AE-4664-4E7A-B8EE-C3A939BFC978}" type="slidenum">
              <a:rPr lang="en-US"/>
              <a:pPr>
                <a:defRPr/>
              </a:pPr>
              <a:t>‹#›</a:t>
            </a:fld>
            <a:endParaRPr lang="en-US"/>
          </a:p>
        </p:txBody>
      </p:sp>
    </p:spTree>
    <p:extLst>
      <p:ext uri="{BB962C8B-B14F-4D97-AF65-F5344CB8AC3E}">
        <p14:creationId xmlns:p14="http://schemas.microsoft.com/office/powerpoint/2010/main" val="227777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1E10CF7-5955-477E-BAD6-3D9951BA648A}" type="slidenum">
              <a:rPr lang="en-US"/>
              <a:pPr>
                <a:defRPr/>
              </a:pPr>
              <a:t>‹#›</a:t>
            </a:fld>
            <a:endParaRPr lang="en-US"/>
          </a:p>
        </p:txBody>
      </p:sp>
    </p:spTree>
    <p:extLst>
      <p:ext uri="{BB962C8B-B14F-4D97-AF65-F5344CB8AC3E}">
        <p14:creationId xmlns:p14="http://schemas.microsoft.com/office/powerpoint/2010/main" val="65277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9029FEA-C098-4657-8D7E-E9E665841E7A}" type="slidenum">
              <a:rPr lang="en-US"/>
              <a:pPr>
                <a:defRPr/>
              </a:pPr>
              <a:t>‹#›</a:t>
            </a:fld>
            <a:endParaRPr lang="en-US"/>
          </a:p>
        </p:txBody>
      </p:sp>
    </p:spTree>
    <p:extLst>
      <p:ext uri="{BB962C8B-B14F-4D97-AF65-F5344CB8AC3E}">
        <p14:creationId xmlns:p14="http://schemas.microsoft.com/office/powerpoint/2010/main" val="307788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defRPr/>
            </a:pPr>
            <a:endParaRPr lang="en-US"/>
          </a:p>
        </p:txBody>
      </p:sp>
      <p:sp>
        <p:nvSpPr>
          <p:cNvPr id="84998" name="Rectangle 6"/>
          <p:cNvSpPr>
            <a:spLocks noGrp="1" noChangeArrowheads="1"/>
          </p:cNvSpPr>
          <p:nvPr>
            <p:ph type="dt" sz="half" idx="2"/>
          </p:nvPr>
        </p:nvSpPr>
        <p:spPr bwMode="auto">
          <a:xfrm>
            <a:off x="6096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4999" name="Rectangle 7"/>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en-US"/>
          </a:p>
        </p:txBody>
      </p:sp>
      <p:sp>
        <p:nvSpPr>
          <p:cNvPr id="85000" name="Rectangle 8"/>
          <p:cNvSpPr>
            <a:spLocks noGrp="1" noChangeArrowheads="1"/>
          </p:cNvSpPr>
          <p:nvPr>
            <p:ph type="sldNum" sz="quarter" idx="4"/>
          </p:nvPr>
        </p:nvSpPr>
        <p:spPr bwMode="auto">
          <a:xfrm>
            <a:off x="65532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44C775AC-3C8F-4C12-BFB4-216674AE2A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3" r:id="rId12"/>
    <p:sldLayoutId id="21474838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ＭＳ Ｐゴシック" pitchFamily="34" charset="-128"/>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tiff"/><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1.jpeg"/><Relationship Id="rId10"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46.png"/><Relationship Id="rId1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0.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5.jpeg"/><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6.jpeg"/><Relationship Id="rId9" Type="http://schemas.openxmlformats.org/officeDocument/2006/relationships/image" Target="../media/image5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8.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C6DCCCC4-4897-4F1F-8718-D3B1BDBF544E}" type="slidenum">
              <a:rPr lang="en-US" smtClean="0"/>
              <a:pPr/>
              <a:t>1</a:t>
            </a:fld>
            <a:endParaRPr lang="en-US" dirty="0" smtClean="0"/>
          </a:p>
        </p:txBody>
      </p:sp>
      <p:sp>
        <p:nvSpPr>
          <p:cNvPr id="6147" name="Rectangle 2"/>
          <p:cNvSpPr>
            <a:spLocks noGrp="1" noChangeArrowheads="1"/>
          </p:cNvSpPr>
          <p:nvPr>
            <p:ph type="ctrTitle"/>
          </p:nvPr>
        </p:nvSpPr>
        <p:spPr/>
        <p:txBody>
          <a:bodyPr/>
          <a:lstStyle/>
          <a:p>
            <a:pPr eaLnBrk="1" hangingPunct="1"/>
            <a:r>
              <a:rPr lang="en-US" dirty="0" smtClean="0"/>
              <a:t>Chapter 7</a:t>
            </a:r>
          </a:p>
        </p:txBody>
      </p:sp>
      <p:sp>
        <p:nvSpPr>
          <p:cNvPr id="6148" name="Rectangle 3"/>
          <p:cNvSpPr>
            <a:spLocks noGrp="1" noChangeArrowheads="1"/>
          </p:cNvSpPr>
          <p:nvPr>
            <p:ph type="subTitle" idx="1"/>
          </p:nvPr>
        </p:nvSpPr>
        <p:spPr>
          <a:xfrm>
            <a:off x="1447800" y="3429000"/>
            <a:ext cx="6172200" cy="1600200"/>
          </a:xfrm>
        </p:spPr>
        <p:txBody>
          <a:bodyPr/>
          <a:lstStyle/>
          <a:p>
            <a:pPr eaLnBrk="1" hangingPunct="1"/>
            <a:r>
              <a:rPr lang="en-US" dirty="0" smtClean="0"/>
              <a:t>Linear Approximation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Wireless Sensor Networks (WSNs)</a:t>
            </a:r>
            <a:endParaRPr lang="en-US" sz="3200" dirty="0"/>
          </a:p>
        </p:txBody>
      </p:sp>
      <p:sp>
        <p:nvSpPr>
          <p:cNvPr id="3" name="Content Placeholder 2"/>
          <p:cNvSpPr>
            <a:spLocks noGrp="1"/>
          </p:cNvSpPr>
          <p:nvPr>
            <p:ph idx="1"/>
          </p:nvPr>
        </p:nvSpPr>
        <p:spPr>
          <a:xfrm>
            <a:off x="457200" y="1752600"/>
            <a:ext cx="5653881" cy="4267200"/>
          </a:xfrm>
        </p:spPr>
        <p:txBody>
          <a:bodyPr/>
          <a:lstStyle/>
          <a:p>
            <a:r>
              <a:rPr lang="en-US" sz="2400" dirty="0"/>
              <a:t>Sensor nodes</a:t>
            </a:r>
          </a:p>
          <a:p>
            <a:pPr lvl="1"/>
            <a:r>
              <a:rPr lang="en-US" sz="2000" dirty="0"/>
              <a:t>Sensing multi-media (video, audio </a:t>
            </a:r>
            <a:r>
              <a:rPr lang="en-US" sz="2000" i="1" dirty="0"/>
              <a:t>etc.</a:t>
            </a:r>
            <a:r>
              <a:rPr lang="en-US" sz="2000" dirty="0"/>
              <a:t>) and scalar data (temperature, pressure, light </a:t>
            </a:r>
            <a:r>
              <a:rPr lang="en-US" sz="2000" i="1" dirty="0"/>
              <a:t>etc.</a:t>
            </a:r>
            <a:r>
              <a:rPr lang="en-US" sz="2000" dirty="0"/>
              <a:t> )</a:t>
            </a:r>
          </a:p>
          <a:p>
            <a:pPr lvl="1"/>
            <a:r>
              <a:rPr lang="en-US" sz="2000" dirty="0" smtClean="0"/>
              <a:t>Transmitting </a:t>
            </a:r>
            <a:r>
              <a:rPr lang="en-US" sz="2000" dirty="0"/>
              <a:t>data to the base </a:t>
            </a:r>
            <a:r>
              <a:rPr lang="en-US" sz="2000" dirty="0" smtClean="0"/>
              <a:t>station via multi-hop</a:t>
            </a:r>
            <a:endParaRPr lang="en-US" sz="2000" dirty="0"/>
          </a:p>
          <a:p>
            <a:pPr lvl="1"/>
            <a:r>
              <a:rPr lang="en-US" sz="2000" dirty="0" smtClean="0"/>
              <a:t>Battery-powered</a:t>
            </a:r>
            <a:endParaRPr lang="en-US" sz="2000" dirty="0"/>
          </a:p>
          <a:p>
            <a:pPr eaLnBrk="1" hangingPunct="1"/>
            <a:endParaRPr lang="en-US" sz="2400" dirty="0" smtClean="0">
              <a:solidFill>
                <a:srgbClr val="FF0000"/>
              </a:solidFill>
            </a:endParaRPr>
          </a:p>
          <a:p>
            <a:pPr eaLnBrk="1" hangingPunct="1"/>
            <a:r>
              <a:rPr lang="en-US" sz="2400" dirty="0" smtClean="0">
                <a:solidFill>
                  <a:srgbClr val="FF0000"/>
                </a:solidFill>
              </a:rPr>
              <a:t>Network lifetime </a:t>
            </a:r>
          </a:p>
          <a:p>
            <a:pPr lvl="1" eaLnBrk="1" hangingPunct="1"/>
            <a:r>
              <a:rPr lang="en-US" sz="2000" dirty="0" smtClean="0"/>
              <a:t>Limited by battery outage</a:t>
            </a:r>
          </a:p>
          <a:p>
            <a:pPr lvl="1" eaLnBrk="1" hangingPunct="1"/>
            <a:r>
              <a:rPr lang="en-US" sz="2000" dirty="0" smtClean="0"/>
              <a:t>Tremendous research efforts</a:t>
            </a:r>
          </a:p>
          <a:p>
            <a:pPr lvl="1" eaLnBrk="1" hangingPunct="1"/>
            <a:r>
              <a:rPr lang="en-US" sz="2000" dirty="0" smtClean="0"/>
              <a:t>Energy-harvesting</a:t>
            </a:r>
          </a:p>
          <a:p>
            <a:pPr marL="0" indent="0">
              <a:buNone/>
            </a:pPr>
            <a:endParaRPr lang="en-US" sz="2400" dirty="0"/>
          </a:p>
        </p:txBody>
      </p:sp>
      <p:pic>
        <p:nvPicPr>
          <p:cNvPr id="1027" name="Picture 3"/>
          <p:cNvPicPr>
            <a:picLocks noChangeAspect="1" noChangeArrowheads="1"/>
          </p:cNvPicPr>
          <p:nvPr/>
        </p:nvPicPr>
        <p:blipFill>
          <a:blip r:embed="rId3" cstate="print"/>
          <a:srcRect/>
          <a:stretch>
            <a:fillRect/>
          </a:stretch>
        </p:blipFill>
        <p:spPr bwMode="auto">
          <a:xfrm>
            <a:off x="5791200" y="3143250"/>
            <a:ext cx="3252000" cy="3009900"/>
          </a:xfrm>
          <a:prstGeom prst="rect">
            <a:avLst/>
          </a:prstGeom>
          <a:noFill/>
          <a:ln w="9525">
            <a:noFill/>
            <a:miter lim="800000"/>
            <a:headEnd/>
            <a:tailEnd/>
          </a:ln>
        </p:spPr>
      </p:pic>
      <p:sp>
        <p:nvSpPr>
          <p:cNvPr id="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10</a:t>
            </a:fld>
            <a:endParaRPr lang="en-US" dirty="0" smtClean="0"/>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619" y="1822450"/>
            <a:ext cx="10112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03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WSNs </a:t>
            </a:r>
            <a:r>
              <a:rPr lang="en-US" altLang="zh-CN" sz="3200" dirty="0" smtClean="0">
                <a:ea typeface="宋体" pitchFamily="2" charset="-122"/>
              </a:rPr>
              <a:t>(</a:t>
            </a:r>
            <a:r>
              <a:rPr lang="en-US" altLang="zh-CN" sz="3200" dirty="0">
                <a:ea typeface="宋体" pitchFamily="2" charset="-122"/>
              </a:rPr>
              <a:t>cont’d</a:t>
            </a:r>
            <a:r>
              <a:rPr lang="en-US" altLang="zh-CN" sz="3200" dirty="0" smtClean="0">
                <a:ea typeface="宋体" pitchFamily="2" charset="-122"/>
              </a:rPr>
              <a:t>)</a:t>
            </a:r>
            <a:endParaRPr lang="en-US" sz="3200" dirty="0"/>
          </a:p>
        </p:txBody>
      </p:sp>
      <p:sp>
        <p:nvSpPr>
          <p:cNvPr id="3" name="Content Placeholder 2"/>
          <p:cNvSpPr>
            <a:spLocks noGrp="1"/>
          </p:cNvSpPr>
          <p:nvPr>
            <p:ph idx="1"/>
          </p:nvPr>
        </p:nvSpPr>
        <p:spPr/>
        <p:txBody>
          <a:bodyPr/>
          <a:lstStyle/>
          <a:p>
            <a:pPr eaLnBrk="1" hangingPunct="1"/>
            <a:r>
              <a:rPr lang="en-US" sz="2400" dirty="0" smtClean="0"/>
              <a:t>But lifetime remains a major performance bottleneck</a:t>
            </a:r>
          </a:p>
          <a:p>
            <a:pPr eaLnBrk="1" hangingPunct="1"/>
            <a:endParaRPr lang="en-US" sz="2400" dirty="0" smtClean="0"/>
          </a:p>
          <a:p>
            <a:pPr eaLnBrk="1" hangingPunct="1"/>
            <a:r>
              <a:rPr lang="en-US" sz="2400" dirty="0" smtClean="0"/>
              <a:t>Our objective</a:t>
            </a:r>
          </a:p>
          <a:p>
            <a:pPr lvl="1" eaLnBrk="1" hangingPunct="1"/>
            <a:r>
              <a:rPr lang="en-US" sz="2000" dirty="0" smtClean="0"/>
              <a:t>Remove the fundamental performance bottleneck</a:t>
            </a:r>
          </a:p>
          <a:p>
            <a:pPr lvl="1" eaLnBrk="1" hangingPunct="1"/>
            <a:r>
              <a:rPr lang="en-US" sz="2000" dirty="0" smtClean="0"/>
              <a:t>Motivated by the recent breakthrough in </a:t>
            </a:r>
            <a:r>
              <a:rPr lang="en-US" sz="2000" dirty="0" smtClean="0">
                <a:solidFill>
                  <a:srgbClr val="FF0000"/>
                </a:solidFill>
              </a:rPr>
              <a:t>wireless energy transfer</a:t>
            </a:r>
            <a:r>
              <a:rPr lang="en-US" sz="2000" dirty="0" smtClean="0"/>
              <a:t> </a:t>
            </a:r>
          </a:p>
          <a:p>
            <a:endParaRPr lang="en-US" sz="2400" dirty="0"/>
          </a:p>
        </p:txBody>
      </p:sp>
      <p:sp>
        <p:nvSpPr>
          <p:cNvPr id="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11</a:t>
            </a:fld>
            <a:endParaRPr lang="en-US" dirty="0" smtClean="0"/>
          </a:p>
        </p:txBody>
      </p:sp>
    </p:spTree>
    <p:extLst>
      <p:ext uri="{BB962C8B-B14F-4D97-AF65-F5344CB8AC3E}">
        <p14:creationId xmlns:p14="http://schemas.microsoft.com/office/powerpoint/2010/main" val="3827876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534400" cy="990600"/>
          </a:xfrm>
        </p:spPr>
        <p:txBody>
          <a:bodyPr/>
          <a:lstStyle/>
          <a:p>
            <a:r>
              <a:rPr lang="en-US" sz="3200" dirty="0" smtClean="0"/>
              <a:t>Wireless Energy Transfer</a:t>
            </a:r>
            <a:endParaRPr lang="en-US" sz="3200" dirty="0"/>
          </a:p>
        </p:txBody>
      </p:sp>
      <p:sp>
        <p:nvSpPr>
          <p:cNvPr id="3" name="Content Placeholder 2"/>
          <p:cNvSpPr>
            <a:spLocks noGrp="1"/>
          </p:cNvSpPr>
          <p:nvPr>
            <p:ph idx="1"/>
          </p:nvPr>
        </p:nvSpPr>
        <p:spPr>
          <a:xfrm>
            <a:off x="533400" y="1752600"/>
            <a:ext cx="5715000" cy="4800600"/>
          </a:xfrm>
        </p:spPr>
        <p:txBody>
          <a:bodyPr/>
          <a:lstStyle/>
          <a:p>
            <a:pPr eaLnBrk="1" hangingPunct="1">
              <a:spcAft>
                <a:spcPts val="1200"/>
              </a:spcAft>
            </a:pPr>
            <a:r>
              <a:rPr lang="en-US" sz="2400" dirty="0" smtClean="0"/>
              <a:t>Dated back to the early 1900s by Nikola Tesla</a:t>
            </a:r>
          </a:p>
          <a:p>
            <a:pPr eaLnBrk="1" hangingPunct="1"/>
            <a:endParaRPr lang="en-US" sz="2800" dirty="0" smtClean="0"/>
          </a:p>
          <a:p>
            <a:pPr eaLnBrk="1" hangingPunct="1"/>
            <a:r>
              <a:rPr lang="en-US" sz="2400" dirty="0" smtClean="0"/>
              <a:t>Radiative mode by </a:t>
            </a:r>
            <a:r>
              <a:rPr lang="en-US" sz="2400" dirty="0" err="1" smtClean="0"/>
              <a:t>omni</a:t>
            </a:r>
            <a:r>
              <a:rPr lang="en-US" sz="2400" dirty="0" smtClean="0"/>
              <a:t>-directional </a:t>
            </a:r>
            <a:r>
              <a:rPr lang="en-US" sz="2400" dirty="0" smtClean="0"/>
              <a:t>antennas</a:t>
            </a:r>
          </a:p>
          <a:p>
            <a:pPr lvl="1" eaLnBrk="1" hangingPunct="1"/>
            <a:r>
              <a:rPr lang="en-US" sz="2000" dirty="0" smtClean="0"/>
              <a:t>Low efficiency</a:t>
            </a:r>
          </a:p>
          <a:p>
            <a:pPr lvl="1" eaLnBrk="1" hangingPunct="1"/>
            <a:r>
              <a:rPr lang="en-US" sz="2000" dirty="0" smtClean="0"/>
              <a:t>Never put into practice use</a:t>
            </a:r>
            <a:r>
              <a:rPr lang="en-US" sz="2400" dirty="0" smtClean="0"/>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203" y="1647825"/>
            <a:ext cx="1299802" cy="1600201"/>
          </a:xfrm>
          <a:prstGeom prst="rect">
            <a:avLst/>
          </a:prstGeom>
        </p:spPr>
      </p:pic>
      <p:sp>
        <p:nvSpPr>
          <p:cNvPr id="8"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12</a:t>
            </a:fld>
            <a:endParaRPr lang="en-US" dirty="0" smtClean="0"/>
          </a:p>
        </p:txBody>
      </p:sp>
      <p:pic>
        <p:nvPicPr>
          <p:cNvPr id="10243" name="Picture 3"/>
          <p:cNvPicPr>
            <a:picLocks noChangeAspect="1" noChangeArrowheads="1"/>
          </p:cNvPicPr>
          <p:nvPr/>
        </p:nvPicPr>
        <p:blipFill>
          <a:blip r:embed="rId4" cstate="print"/>
          <a:srcRect/>
          <a:stretch>
            <a:fillRect/>
          </a:stretch>
        </p:blipFill>
        <p:spPr bwMode="auto">
          <a:xfrm>
            <a:off x="6072317" y="3333751"/>
            <a:ext cx="2718768" cy="3286124"/>
          </a:xfrm>
          <a:prstGeom prst="rect">
            <a:avLst/>
          </a:prstGeom>
          <a:noFill/>
          <a:ln w="9525">
            <a:noFill/>
            <a:miter lim="800000"/>
            <a:headEnd/>
            <a:tailEnd/>
          </a:ln>
        </p:spPr>
      </p:pic>
    </p:spTree>
    <p:extLst>
      <p:ext uri="{BB962C8B-B14F-4D97-AF65-F5344CB8AC3E}">
        <p14:creationId xmlns:p14="http://schemas.microsoft.com/office/powerpoint/2010/main" val="22781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Wireless Energy Transfer </a:t>
            </a:r>
            <a:r>
              <a:rPr lang="en-US" altLang="zh-CN" sz="3200" dirty="0">
                <a:ea typeface="宋体" pitchFamily="2" charset="-122"/>
              </a:rPr>
              <a:t>(cont’d)</a:t>
            </a:r>
            <a:endParaRPr lang="en-US" sz="3200" dirty="0"/>
          </a:p>
        </p:txBody>
      </p:sp>
      <p:sp>
        <p:nvSpPr>
          <p:cNvPr id="3" name="Content Placeholder 2"/>
          <p:cNvSpPr>
            <a:spLocks noGrp="1"/>
          </p:cNvSpPr>
          <p:nvPr>
            <p:ph idx="1"/>
          </p:nvPr>
        </p:nvSpPr>
        <p:spPr>
          <a:xfrm>
            <a:off x="533400" y="1752600"/>
            <a:ext cx="8458200" cy="4800600"/>
          </a:xfrm>
        </p:spPr>
        <p:txBody>
          <a:bodyPr/>
          <a:lstStyle/>
          <a:p>
            <a:pPr fontAlgn="auto">
              <a:spcAft>
                <a:spcPts val="0"/>
              </a:spcAft>
              <a:defRPr/>
            </a:pPr>
            <a:r>
              <a:rPr lang="en-US" sz="2400" dirty="0" smtClean="0"/>
              <a:t>Little progress over nearly a century</a:t>
            </a:r>
          </a:p>
          <a:p>
            <a:pPr fontAlgn="auto">
              <a:spcAft>
                <a:spcPts val="0"/>
              </a:spcAft>
              <a:defRPr/>
            </a:pPr>
            <a:r>
              <a:rPr lang="en-US" sz="2400" dirty="0" smtClean="0"/>
              <a:t>In early 1990, the critical need of </a:t>
            </a:r>
          </a:p>
          <a:p>
            <a:pPr fontAlgn="auto">
              <a:spcBef>
                <a:spcPts val="0"/>
              </a:spcBef>
              <a:spcAft>
                <a:spcPts val="0"/>
              </a:spcAft>
              <a:buNone/>
              <a:defRPr/>
            </a:pPr>
            <a:r>
              <a:rPr lang="en-US" sz="2400" dirty="0" smtClean="0"/>
              <a:t>   wireless power transfer re-emerged</a:t>
            </a:r>
          </a:p>
          <a:p>
            <a:pPr lvl="1" eaLnBrk="1" fontAlgn="auto" hangingPunct="1">
              <a:spcAft>
                <a:spcPts val="0"/>
              </a:spcAft>
              <a:defRPr/>
            </a:pPr>
            <a:r>
              <a:rPr lang="en-US" sz="2000" dirty="0" smtClean="0"/>
              <a:t>Example: electric toothbrush</a:t>
            </a:r>
          </a:p>
          <a:p>
            <a:pPr eaLnBrk="1" fontAlgn="auto" hangingPunct="1">
              <a:spcAft>
                <a:spcPts val="0"/>
              </a:spcAft>
              <a:defRPr/>
            </a:pPr>
            <a:endParaRPr lang="en-US" sz="2400" dirty="0" smtClean="0"/>
          </a:p>
          <a:p>
            <a:pPr eaLnBrk="1" fontAlgn="auto" hangingPunct="1">
              <a:spcAft>
                <a:spcPts val="0"/>
              </a:spcAft>
              <a:defRPr/>
            </a:pPr>
            <a:r>
              <a:rPr lang="en-US" sz="2400" dirty="0" smtClean="0"/>
              <a:t>Limited applications due to </a:t>
            </a:r>
          </a:p>
          <a:p>
            <a:pPr eaLnBrk="1" fontAlgn="auto" hangingPunct="1">
              <a:spcBef>
                <a:spcPts val="0"/>
              </a:spcBef>
              <a:spcAft>
                <a:spcPts val="0"/>
              </a:spcAft>
              <a:buNone/>
              <a:defRPr/>
            </a:pPr>
            <a:r>
              <a:rPr lang="en-US" sz="2400" dirty="0" smtClean="0"/>
              <a:t>   stringent requirements</a:t>
            </a:r>
          </a:p>
          <a:p>
            <a:pPr lvl="1" eaLnBrk="1" fontAlgn="auto" hangingPunct="1">
              <a:spcAft>
                <a:spcPts val="0"/>
              </a:spcAft>
              <a:defRPr/>
            </a:pPr>
            <a:r>
              <a:rPr lang="en-US" sz="2000" dirty="0" smtClean="0"/>
              <a:t>Omni-directional antennas: close in contact </a:t>
            </a:r>
          </a:p>
          <a:p>
            <a:pPr lvl="1" eaLnBrk="1" fontAlgn="auto" hangingPunct="1">
              <a:spcAft>
                <a:spcPts val="0"/>
              </a:spcAft>
              <a:defRPr/>
            </a:pPr>
            <a:r>
              <a:rPr lang="en-US" sz="2000" dirty="0" err="1" smtClean="0"/>
              <a:t>Uni</a:t>
            </a:r>
            <a:r>
              <a:rPr lang="en-US" sz="2000" dirty="0" smtClean="0"/>
              <a:t>-directional antennas: accurate alignment in charging direction, uninterrupted line of sight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286000"/>
            <a:ext cx="2396795" cy="2019300"/>
          </a:xfrm>
          <a:prstGeom prst="rect">
            <a:avLst/>
          </a:prstGeom>
        </p:spPr>
      </p:pic>
      <p:sp>
        <p:nvSpPr>
          <p:cNvPr id="7"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13</a:t>
            </a:fld>
            <a:endParaRPr lang="en-US" dirty="0" smtClean="0"/>
          </a:p>
        </p:txBody>
      </p:sp>
    </p:spTree>
    <p:extLst>
      <p:ext uri="{BB962C8B-B14F-4D97-AF65-F5344CB8AC3E}">
        <p14:creationId xmlns:p14="http://schemas.microsoft.com/office/powerpoint/2010/main" val="14475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Wireless Energy Transfer </a:t>
            </a:r>
            <a:r>
              <a:rPr lang="en-US" altLang="zh-CN" sz="3200" dirty="0">
                <a:ea typeface="宋体" pitchFamily="2" charset="-122"/>
              </a:rPr>
              <a:t>(cont’d)</a:t>
            </a:r>
            <a:endParaRPr lang="en-US" sz="3200" dirty="0"/>
          </a:p>
        </p:txBody>
      </p:sp>
      <p:sp>
        <p:nvSpPr>
          <p:cNvPr id="3" name="Content Placeholder 2"/>
          <p:cNvSpPr>
            <a:spLocks noGrp="1"/>
          </p:cNvSpPr>
          <p:nvPr>
            <p:ph idx="1"/>
          </p:nvPr>
        </p:nvSpPr>
        <p:spPr>
          <a:xfrm>
            <a:off x="566738" y="1752600"/>
            <a:ext cx="8120062" cy="4267200"/>
          </a:xfrm>
        </p:spPr>
        <p:txBody>
          <a:bodyPr/>
          <a:lstStyle/>
          <a:p>
            <a:pPr eaLnBrk="1" hangingPunct="1">
              <a:spcAft>
                <a:spcPts val="600"/>
              </a:spcAft>
            </a:pPr>
            <a:r>
              <a:rPr lang="en-US" sz="2400" dirty="0" smtClean="0"/>
              <a:t>A breakthrough technology: </a:t>
            </a:r>
            <a:r>
              <a:rPr lang="en-US" sz="2400" dirty="0" smtClean="0">
                <a:solidFill>
                  <a:srgbClr val="FF0000"/>
                </a:solidFill>
              </a:rPr>
              <a:t>Magnetic resonance </a:t>
            </a:r>
          </a:p>
          <a:p>
            <a:pPr lvl="1" eaLnBrk="1" hangingPunct="1">
              <a:spcAft>
                <a:spcPts val="0"/>
              </a:spcAft>
            </a:pPr>
            <a:r>
              <a:rPr lang="en-US" sz="2000" dirty="0" smtClean="0"/>
              <a:t>Published in Science 2007</a:t>
            </a:r>
          </a:p>
          <a:p>
            <a:pPr lvl="1" eaLnBrk="1" hangingPunct="1">
              <a:spcAft>
                <a:spcPts val="600"/>
              </a:spcAft>
            </a:pPr>
            <a:r>
              <a:rPr lang="en-US" sz="2000" dirty="0" smtClean="0"/>
              <a:t>Non-</a:t>
            </a:r>
            <a:r>
              <a:rPr lang="en-US" sz="2000" dirty="0" err="1" smtClean="0"/>
              <a:t>radiative</a:t>
            </a:r>
            <a:r>
              <a:rPr lang="en-US" sz="2000" dirty="0" smtClean="0"/>
              <a:t>, based on resonant coupling</a:t>
            </a:r>
          </a:p>
          <a:p>
            <a:pPr eaLnBrk="1" hangingPunct="1"/>
            <a:r>
              <a:rPr lang="en-US" sz="2400" dirty="0" smtClean="0"/>
              <a:t>Omni-directional, mid-range (up to 2 meters) and efficient energy transfer </a:t>
            </a:r>
          </a:p>
          <a:p>
            <a:endParaRPr lang="en-US" sz="2400" dirty="0"/>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388" y="4005262"/>
            <a:ext cx="561975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438400" y="5514975"/>
            <a:ext cx="449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A 60-W light bulb is lighted up from a distance of 2 meters away (by </a:t>
            </a:r>
            <a:r>
              <a:rPr lang="en-US" dirty="0" err="1"/>
              <a:t>Kurs</a:t>
            </a:r>
            <a:r>
              <a:rPr lang="en-US" dirty="0"/>
              <a:t> </a:t>
            </a:r>
            <a:r>
              <a:rPr lang="en-US" i="1" dirty="0"/>
              <a:t>et al.</a:t>
            </a:r>
            <a:r>
              <a:rPr lang="en-US" dirty="0"/>
              <a:t>)</a:t>
            </a:r>
          </a:p>
        </p:txBody>
      </p:sp>
      <p:sp>
        <p:nvSpPr>
          <p:cNvPr id="11"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14</a:t>
            </a:fld>
            <a:endParaRPr lang="en-US" dirty="0" smtClean="0"/>
          </a:p>
        </p:txBody>
      </p:sp>
    </p:spTree>
    <p:extLst>
      <p:ext uri="{BB962C8B-B14F-4D97-AF65-F5344CB8AC3E}">
        <p14:creationId xmlns:p14="http://schemas.microsoft.com/office/powerpoint/2010/main" val="267950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Experiment Setting</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3689927" cy="24353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595" y="1577010"/>
            <a:ext cx="3676265" cy="2462086"/>
          </a:xfrm>
          <a:prstGeom prst="rect">
            <a:avLst/>
          </a:prstGeom>
        </p:spPr>
      </p:pic>
      <p:pic>
        <p:nvPicPr>
          <p:cNvPr id="9" name="Picture 8"/>
          <p:cNvPicPr>
            <a:picLocks noChangeAspect="1"/>
          </p:cNvPicPr>
          <p:nvPr/>
        </p:nvPicPr>
        <p:blipFill>
          <a:blip r:embed="rId5" cstate="print"/>
          <a:stretch>
            <a:fillRect/>
          </a:stretch>
        </p:blipFill>
        <p:spPr>
          <a:xfrm>
            <a:off x="685800" y="4114800"/>
            <a:ext cx="3719039" cy="247258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4595" y="4114801"/>
            <a:ext cx="3699400" cy="2457216"/>
          </a:xfrm>
          <a:prstGeom prst="rect">
            <a:avLst/>
          </a:prstGeom>
        </p:spPr>
      </p:pic>
      <p:sp>
        <p:nvSpPr>
          <p:cNvPr id="11"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15</a:t>
            </a:fld>
            <a:endParaRPr lang="en-US" dirty="0" smtClean="0"/>
          </a:p>
        </p:txBody>
      </p:sp>
    </p:spTree>
    <p:extLst>
      <p:ext uri="{BB962C8B-B14F-4D97-AF65-F5344CB8AC3E}">
        <p14:creationId xmlns:p14="http://schemas.microsoft.com/office/powerpoint/2010/main" val="8369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716988" y="1905000"/>
            <a:ext cx="5060978" cy="609600"/>
          </a:xfrm>
        </p:spPr>
        <p:txBody>
          <a:bodyPr/>
          <a:lstStyle/>
          <a:p>
            <a:pPr marL="0" indent="0" algn="ctr" eaLnBrk="1" hangingPunct="1">
              <a:buFont typeface="Arial" charset="0"/>
              <a:buNone/>
            </a:pPr>
            <a:r>
              <a:rPr lang="en-US" sz="2800" dirty="0" smtClean="0"/>
              <a:t>The emerging technology </a:t>
            </a:r>
          </a:p>
          <a:p>
            <a:pPr marL="0" indent="0" algn="ctr" eaLnBrk="1" hangingPunct="1">
              <a:buFont typeface="Arial" charset="0"/>
              <a:buNone/>
            </a:pPr>
            <a:r>
              <a:rPr lang="en-US" sz="2800" dirty="0" smtClean="0"/>
              <a:t>comes to reality!</a:t>
            </a:r>
          </a:p>
        </p:txBody>
      </p:sp>
      <p:pic>
        <p:nvPicPr>
          <p:cNvPr id="7" name="Picture 4" descr="Screen shot 2010-09-05 at 8.37.4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020887"/>
            <a:ext cx="3078813"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228600" y="3733800"/>
            <a:ext cx="345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Demonstrated in 2009 TED </a:t>
            </a:r>
            <a:r>
              <a:rPr lang="en-US" dirty="0" smtClean="0"/>
              <a:t>Global</a:t>
            </a:r>
            <a:endParaRPr lang="en-US" dirty="0"/>
          </a:p>
        </p:txBody>
      </p:sp>
      <p:pic>
        <p:nvPicPr>
          <p:cNvPr id="9" name="Picture 6" descr="Haier-No-tail-TV.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91000"/>
            <a:ext cx="3078813" cy="191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2971800"/>
            <a:ext cx="1447800" cy="1727018"/>
          </a:xfrm>
          <a:prstGeom prst="rect">
            <a:avLst/>
          </a:prstGeom>
        </p:spPr>
      </p:pic>
      <p:sp>
        <p:nvSpPr>
          <p:cNvPr id="11" name="TextBox 7"/>
          <p:cNvSpPr txBox="1">
            <a:spLocks noChangeArrowheads="1"/>
          </p:cNvSpPr>
          <p:nvPr/>
        </p:nvSpPr>
        <p:spPr bwMode="auto">
          <a:xfrm>
            <a:off x="142603" y="6110747"/>
            <a:ext cx="343879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The first No-tail TV was released at 2010 International CES</a:t>
            </a:r>
          </a:p>
        </p:txBody>
      </p:sp>
      <p:sp>
        <p:nvSpPr>
          <p:cNvPr id="12" name="Rectangle 11"/>
          <p:cNvSpPr/>
          <p:nvPr/>
        </p:nvSpPr>
        <p:spPr>
          <a:xfrm>
            <a:off x="5343692" y="3185930"/>
            <a:ext cx="2971800" cy="1200329"/>
          </a:xfrm>
          <a:prstGeom prst="rect">
            <a:avLst/>
          </a:prstGeom>
        </p:spPr>
        <p:txBody>
          <a:bodyPr wrap="square">
            <a:spAutoFit/>
          </a:bodyPr>
          <a:lstStyle/>
          <a:p>
            <a:r>
              <a:rPr lang="en-US" dirty="0" smtClean="0"/>
              <a:t>Wireless power consortium is setting </a:t>
            </a:r>
            <a:r>
              <a:rPr lang="en-US" dirty="0"/>
              <a:t>the international standard for interoperable wireless charging</a:t>
            </a:r>
          </a:p>
        </p:txBody>
      </p:sp>
      <p:sp>
        <p:nvSpPr>
          <p:cNvPr id="13" name="TextBox 12"/>
          <p:cNvSpPr txBox="1"/>
          <p:nvPr/>
        </p:nvSpPr>
        <p:spPr>
          <a:xfrm>
            <a:off x="4225183" y="4861561"/>
            <a:ext cx="4495800" cy="830997"/>
          </a:xfrm>
          <a:prstGeom prst="rect">
            <a:avLst/>
          </a:prstGeom>
          <a:noFill/>
        </p:spPr>
        <p:txBody>
          <a:bodyPr wrap="square" rtlCol="0">
            <a:spAutoFit/>
          </a:bodyPr>
          <a:lstStyle/>
          <a:p>
            <a:r>
              <a:rPr lang="en-US" sz="2400" dirty="0" smtClean="0">
                <a:solidFill>
                  <a:srgbClr val="FF0000"/>
                </a:solidFill>
              </a:rPr>
              <a:t>Revolutionize how energy is exchanged in the near future!</a:t>
            </a:r>
            <a:endParaRPr lang="en-US" sz="2400" dirty="0">
              <a:solidFill>
                <a:srgbClr val="FF0000"/>
              </a:solidFill>
            </a:endParaRPr>
          </a:p>
        </p:txBody>
      </p:sp>
      <p:sp>
        <p:nvSpPr>
          <p:cNvPr id="14" name="Title 1"/>
          <p:cNvSpPr txBox="1">
            <a:spLocks/>
          </p:cNvSpPr>
          <p:nvPr/>
        </p:nvSpPr>
        <p:spPr bwMode="auto">
          <a:xfrm>
            <a:off x="609600"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3800">
                <a:solidFill>
                  <a:schemeClr val="tx2"/>
                </a:solidFill>
                <a:latin typeface="Verdana" pitchFamily="34" charset="0"/>
                <a:ea typeface="ＭＳ Ｐゴシック" pitchFamily="34" charset="-128"/>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r>
              <a:rPr lang="en-US" sz="3200" dirty="0" smtClean="0"/>
              <a:t>Wireless Energy Transfer </a:t>
            </a:r>
            <a:r>
              <a:rPr lang="en-US" altLang="zh-CN" sz="3200" dirty="0" smtClean="0">
                <a:ea typeface="宋体" pitchFamily="2" charset="-122"/>
              </a:rPr>
              <a:t>(cont’d)</a:t>
            </a:r>
            <a:endParaRPr lang="en-US" sz="3200" dirty="0"/>
          </a:p>
        </p:txBody>
      </p:sp>
      <p:sp>
        <p:nvSpPr>
          <p:cNvPr id="15"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16</a:t>
            </a:fld>
            <a:endParaRPr lang="en-US" dirty="0" smtClean="0"/>
          </a:p>
        </p:txBody>
      </p:sp>
    </p:spTree>
    <p:extLst>
      <p:ext uri="{BB962C8B-B14F-4D97-AF65-F5344CB8AC3E}">
        <p14:creationId xmlns:p14="http://schemas.microsoft.com/office/powerpoint/2010/main" val="25201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Problem Description</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9958" y="2180659"/>
            <a:ext cx="371271"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4350" y="3911600"/>
            <a:ext cx="396875" cy="836613"/>
          </a:xfrm>
          <a:prstGeom prst="rect">
            <a:avLst/>
          </a:prstGeom>
          <a:noFill/>
          <a:ln w="9525">
            <a:noFill/>
            <a:miter lim="800000"/>
            <a:headEnd/>
            <a:tailEnd/>
          </a:ln>
          <a:effectLst/>
        </p:spPr>
      </p:pic>
      <p:sp>
        <p:nvSpPr>
          <p:cNvPr id="7" name="TextBox 6"/>
          <p:cNvSpPr txBox="1"/>
          <p:nvPr/>
        </p:nvSpPr>
        <p:spPr>
          <a:xfrm>
            <a:off x="5715000" y="1866900"/>
            <a:ext cx="3276600" cy="2077492"/>
          </a:xfrm>
          <a:prstGeom prst="rect">
            <a:avLst/>
          </a:prstGeom>
          <a:noFill/>
        </p:spPr>
        <p:txBody>
          <a:bodyPr wrap="square">
            <a:spAutoFit/>
          </a:bodyPr>
          <a:lstStyle/>
          <a:p>
            <a:pPr fontAlgn="auto">
              <a:spcBef>
                <a:spcPts val="0"/>
              </a:spcBef>
              <a:spcAft>
                <a:spcPts val="600"/>
              </a:spcAft>
              <a:defRPr/>
            </a:pPr>
            <a:r>
              <a:rPr lang="en-US" altLang="zh-CN" sz="2000" dirty="0" smtClean="0">
                <a:ea typeface="宋体" pitchFamily="2" charset="-122"/>
              </a:rPr>
              <a:t>Objective:</a:t>
            </a:r>
            <a:endParaRPr lang="en-US" sz="2000" dirty="0" smtClean="0">
              <a:latin typeface="+mn-lt"/>
              <a:cs typeface="+mn-cs"/>
            </a:endParaRPr>
          </a:p>
          <a:p>
            <a:pPr marL="342900" indent="-342900" fontAlgn="auto">
              <a:spcBef>
                <a:spcPts val="0"/>
              </a:spcBef>
              <a:spcAft>
                <a:spcPts val="0"/>
              </a:spcAft>
              <a:buFontTx/>
              <a:buAutoNum type="arabicParenR"/>
              <a:defRPr/>
            </a:pPr>
            <a:r>
              <a:rPr lang="en-US" sz="2000" dirty="0" smtClean="0">
                <a:latin typeface="+mn-lt"/>
                <a:cs typeface="+mn-cs"/>
              </a:rPr>
              <a:t>Make sensor network work forever</a:t>
            </a:r>
          </a:p>
          <a:p>
            <a:pPr marL="342900" indent="-342900" fontAlgn="auto">
              <a:spcBef>
                <a:spcPts val="600"/>
              </a:spcBef>
              <a:spcAft>
                <a:spcPts val="0"/>
              </a:spcAft>
              <a:buFontTx/>
              <a:buAutoNum type="arabicParenR"/>
              <a:defRPr/>
            </a:pPr>
            <a:r>
              <a:rPr lang="en-US" sz="2000" dirty="0" smtClean="0">
                <a:solidFill>
                  <a:srgbClr val="FF0000"/>
                </a:solidFill>
              </a:rPr>
              <a:t>Maximize </a:t>
            </a:r>
            <a:r>
              <a:rPr lang="en-US" sz="2000" dirty="0" smtClean="0">
                <a:solidFill>
                  <a:srgbClr val="FF0000"/>
                </a:solidFill>
                <a:latin typeface="+mn-lt"/>
                <a:cs typeface="+mn-cs"/>
              </a:rPr>
              <a:t>the </a:t>
            </a:r>
            <a:r>
              <a:rPr lang="en-US" sz="2000" dirty="0">
                <a:solidFill>
                  <a:srgbClr val="FF0000"/>
                </a:solidFill>
                <a:latin typeface="+mn-lt"/>
                <a:cs typeface="+mn-cs"/>
              </a:rPr>
              <a:t>percentage of vacation </a:t>
            </a:r>
            <a:r>
              <a:rPr lang="en-US" sz="2000" dirty="0" smtClean="0">
                <a:solidFill>
                  <a:srgbClr val="FF0000"/>
                </a:solidFill>
                <a:latin typeface="+mn-lt"/>
                <a:cs typeface="+mn-cs"/>
              </a:rPr>
              <a:t>time</a:t>
            </a:r>
            <a:endParaRPr lang="en-US" sz="2000" dirty="0">
              <a:latin typeface="+mn-lt"/>
              <a:cs typeface="+mn-cs"/>
            </a:endParaRPr>
          </a:p>
        </p:txBody>
      </p:sp>
      <p:sp>
        <p:nvSpPr>
          <p:cNvPr id="8" name="TextBox 22"/>
          <p:cNvSpPr txBox="1">
            <a:spLocks noChangeArrowheads="1"/>
          </p:cNvSpPr>
          <p:nvPr/>
        </p:nvSpPr>
        <p:spPr bwMode="auto">
          <a:xfrm>
            <a:off x="2706688" y="4548188"/>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Base Station</a:t>
            </a:r>
          </a:p>
        </p:txBody>
      </p:sp>
      <p:sp>
        <p:nvSpPr>
          <p:cNvPr id="9" name="TextBox 23"/>
          <p:cNvSpPr txBox="1">
            <a:spLocks noChangeArrowheads="1"/>
          </p:cNvSpPr>
          <p:nvPr/>
        </p:nvSpPr>
        <p:spPr bwMode="auto">
          <a:xfrm>
            <a:off x="2597150" y="2532063"/>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Sensor Node</a:t>
            </a:r>
          </a:p>
        </p:txBody>
      </p:sp>
      <p:pic>
        <p:nvPicPr>
          <p:cNvPr id="10" name="Picture 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9380" y="1917318"/>
            <a:ext cx="68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671638" y="1647825"/>
            <a:ext cx="2138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t>Mobile Wireless </a:t>
            </a:r>
            <a:endParaRPr lang="en-US" sz="1600" dirty="0" smtClean="0"/>
          </a:p>
          <a:p>
            <a:pPr eaLnBrk="1" hangingPunct="1"/>
            <a:r>
              <a:rPr lang="en-US" sz="1600" dirty="0" smtClean="0"/>
              <a:t>Charging </a:t>
            </a:r>
            <a:r>
              <a:rPr lang="en-US" sz="1600" dirty="0"/>
              <a:t>Vehicle (WCV)</a:t>
            </a:r>
          </a:p>
        </p:txBody>
      </p:sp>
      <p:cxnSp>
        <p:nvCxnSpPr>
          <p:cNvPr id="12" name="Straight Arrow Connector 11"/>
          <p:cNvCxnSpPr>
            <a:endCxn id="14" idx="2"/>
          </p:cNvCxnSpPr>
          <p:nvPr/>
        </p:nvCxnSpPr>
        <p:spPr>
          <a:xfrm>
            <a:off x="1776412" y="2351088"/>
            <a:ext cx="1620838" cy="132159"/>
          </a:xfrm>
          <a:prstGeom prst="straightConnector1">
            <a:avLst/>
          </a:prstGeom>
          <a:ln>
            <a:tailEnd type="arrow"/>
          </a:ln>
          <a:effectLst/>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570615" y="2519659"/>
            <a:ext cx="1375326" cy="713873"/>
          </a:xfrm>
          <a:prstGeom prst="straightConnector1">
            <a:avLst/>
          </a:prstGeom>
          <a:ln>
            <a:tailEnd type="arrow"/>
          </a:ln>
          <a:effectLst/>
        </p:spPr>
        <p:style>
          <a:lnRef idx="1">
            <a:schemeClr val="dk1"/>
          </a:lnRef>
          <a:fillRef idx="0">
            <a:schemeClr val="dk1"/>
          </a:fillRef>
          <a:effectRef idx="0">
            <a:schemeClr val="dk1"/>
          </a:effectRef>
          <a:fontRef idx="minor">
            <a:schemeClr val="tx1"/>
          </a:fontRef>
        </p:style>
      </p:cxnSp>
      <p:sp>
        <p:nvSpPr>
          <p:cNvPr id="14" name="Oval 13"/>
          <p:cNvSpPr/>
          <p:nvPr/>
        </p:nvSpPr>
        <p:spPr>
          <a:xfrm>
            <a:off x="3397250" y="2401094"/>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p:cNvCxnSpPr/>
          <p:nvPr/>
        </p:nvCxnSpPr>
        <p:spPr>
          <a:xfrm flipH="1">
            <a:off x="4159251" y="3305175"/>
            <a:ext cx="784224" cy="295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33" idx="1"/>
          </p:cNvCxnSpPr>
          <p:nvPr/>
        </p:nvCxnSpPr>
        <p:spPr>
          <a:xfrm>
            <a:off x="4134083" y="3700028"/>
            <a:ext cx="310160" cy="1059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47933" y="4862961"/>
            <a:ext cx="1138238" cy="619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870450" y="5610225"/>
            <a:ext cx="850900" cy="666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7" idx="1"/>
          </p:cNvCxnSpPr>
          <p:nvPr/>
        </p:nvCxnSpPr>
        <p:spPr>
          <a:xfrm flipH="1" flipV="1">
            <a:off x="3646347" y="5295760"/>
            <a:ext cx="1108448" cy="990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8" idx="2"/>
          </p:cNvCxnSpPr>
          <p:nvPr/>
        </p:nvCxnSpPr>
        <p:spPr>
          <a:xfrm flipH="1">
            <a:off x="1187450" y="5264547"/>
            <a:ext cx="2301875" cy="5949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9" idx="0"/>
          </p:cNvCxnSpPr>
          <p:nvPr/>
        </p:nvCxnSpPr>
        <p:spPr>
          <a:xfrm flipV="1">
            <a:off x="1111250" y="3573463"/>
            <a:ext cx="190500" cy="2217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416050" y="3500438"/>
            <a:ext cx="720725" cy="258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776413" y="2430463"/>
            <a:ext cx="369887" cy="1285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7"/>
          <p:cNvSpPr txBox="1">
            <a:spLocks noChangeArrowheads="1"/>
          </p:cNvSpPr>
          <p:nvPr/>
        </p:nvSpPr>
        <p:spPr bwMode="auto">
          <a:xfrm>
            <a:off x="457200" y="2070100"/>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t>Service </a:t>
            </a:r>
            <a:endParaRPr lang="en-US" sz="1600" dirty="0" smtClean="0"/>
          </a:p>
          <a:p>
            <a:pPr eaLnBrk="1" hangingPunct="1"/>
            <a:r>
              <a:rPr lang="en-US" sz="1600" dirty="0" smtClean="0"/>
              <a:t>Station</a:t>
            </a:r>
            <a:endParaRPr lang="en-US" sz="1600" dirty="0"/>
          </a:p>
        </p:txBody>
      </p:sp>
      <p:sp>
        <p:nvSpPr>
          <p:cNvPr id="25" name="Lightning Bolt 24"/>
          <p:cNvSpPr/>
          <p:nvPr/>
        </p:nvSpPr>
        <p:spPr>
          <a:xfrm>
            <a:off x="3367087" y="2370931"/>
            <a:ext cx="228600" cy="257175"/>
          </a:xfrm>
          <a:prstGeom prst="lightningBolt">
            <a:avLst/>
          </a:prstGeom>
          <a:solidFill>
            <a:srgbClr val="FF0000"/>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682726" y="5443268"/>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4730152" y="6262688"/>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489325" y="5182394"/>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1027112" y="5791255"/>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1236251" y="3411099"/>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2136775" y="3677047"/>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4022725" y="3559784"/>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4419600" y="4735952"/>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4948777" y="3211952"/>
            <a:ext cx="168275" cy="164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Lightning Bolt 34"/>
          <p:cNvSpPr/>
          <p:nvPr/>
        </p:nvSpPr>
        <p:spPr>
          <a:xfrm>
            <a:off x="4924425" y="3159125"/>
            <a:ext cx="247650" cy="293688"/>
          </a:xfrm>
          <a:prstGeom prst="lightningBolt">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17</a:t>
            </a:fld>
            <a:endParaRPr lang="en-US" dirty="0" smtClean="0"/>
          </a:p>
        </p:txBody>
      </p:sp>
    </p:spTree>
    <p:extLst>
      <p:ext uri="{BB962C8B-B14F-4D97-AF65-F5344CB8AC3E}">
        <p14:creationId xmlns:p14="http://schemas.microsoft.com/office/powerpoint/2010/main" val="4297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2.77778E-7 3.33333E-6 L 0.16059 0.01111 " pathEditMode="relative" rAng="0" ptsTypes="AA">
                                      <p:cBhvr>
                                        <p:cTn id="14" dur="1000" fill="hold"/>
                                        <p:tgtEl>
                                          <p:spTgt spid="5"/>
                                        </p:tgtEl>
                                        <p:attrNameLst>
                                          <p:attrName>ppt_x</p:attrName>
                                          <p:attrName>ppt_y</p:attrName>
                                        </p:attrNameLst>
                                      </p:cBhvr>
                                      <p:rCtr x="8021" y="556"/>
                                    </p:animMotion>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0.16059 0.0111 L 0.33646 0.14504 " pathEditMode="relative" rAng="0" ptsTypes="AA">
                                      <p:cBhvr>
                                        <p:cTn id="29" dur="1000" fill="hold"/>
                                        <p:tgtEl>
                                          <p:spTgt spid="5"/>
                                        </p:tgtEl>
                                        <p:attrNameLst>
                                          <p:attrName>ppt_x</p:attrName>
                                          <p:attrName>ppt_y</p:attrName>
                                        </p:attrNameLst>
                                      </p:cBhvr>
                                      <p:rCtr x="8785" y="6685"/>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33646 0.14504 L 0.20313 0.21166 " pathEditMode="relative" rAng="0" ptsTypes="AA">
                                      <p:cBhvr>
                                        <p:cTn id="60" dur="1000" fill="hold"/>
                                        <p:tgtEl>
                                          <p:spTgt spid="5"/>
                                        </p:tgtEl>
                                        <p:attrNameLst>
                                          <p:attrName>ppt_x</p:attrName>
                                          <p:attrName>ppt_y</p:attrName>
                                        </p:attrNameLst>
                                      </p:cBhvr>
                                      <p:rCtr x="-6667" y="3331"/>
                                    </p:animMotion>
                                  </p:childTnLst>
                                </p:cTn>
                              </p:par>
                              <p:par>
                                <p:cTn id="61" presetID="42" presetClass="path" presetSubtype="0" accel="50000" decel="50000" fill="hold" nodeType="withEffect">
                                  <p:stCondLst>
                                    <p:cond delay="1500"/>
                                  </p:stCondLst>
                                  <p:childTnLst>
                                    <p:animMotion origin="layout" path="M 0.20313 0.21166 L 0.26146 0.38931 " pathEditMode="relative" rAng="0" ptsTypes="AA">
                                      <p:cBhvr>
                                        <p:cTn id="62" dur="1000" fill="hold"/>
                                        <p:tgtEl>
                                          <p:spTgt spid="5"/>
                                        </p:tgtEl>
                                        <p:attrNameLst>
                                          <p:attrName>ppt_x</p:attrName>
                                          <p:attrName>ppt_y</p:attrName>
                                        </p:attrNameLst>
                                      </p:cBhvr>
                                      <p:rCtr x="2917" y="8883"/>
                                    </p:animMotion>
                                  </p:childTnLst>
                                </p:cTn>
                              </p:par>
                              <p:par>
                                <p:cTn id="63" presetID="42" presetClass="path" presetSubtype="0" accel="50000" decel="50000" fill="hold" nodeType="withEffect">
                                  <p:stCondLst>
                                    <p:cond delay="3000"/>
                                  </p:stCondLst>
                                  <p:childTnLst>
                                    <p:animMotion origin="layout" path="M 0.26146 0.38931 L 0.38646 0.47814 " pathEditMode="relative" rAng="0" ptsTypes="AA">
                                      <p:cBhvr>
                                        <p:cTn id="64" dur="1000" fill="hold"/>
                                        <p:tgtEl>
                                          <p:spTgt spid="5"/>
                                        </p:tgtEl>
                                        <p:attrNameLst>
                                          <p:attrName>ppt_x</p:attrName>
                                          <p:attrName>ppt_y</p:attrName>
                                        </p:attrNameLst>
                                      </p:cBhvr>
                                      <p:rCtr x="6250" y="4441"/>
                                    </p:animMotion>
                                  </p:childTnLst>
                                </p:cTn>
                              </p:par>
                              <p:par>
                                <p:cTn id="65" presetID="42" presetClass="path" presetSubtype="0" accel="50000" decel="50000" fill="hold" nodeType="withEffect">
                                  <p:stCondLst>
                                    <p:cond delay="4500"/>
                                  </p:stCondLst>
                                  <p:childTnLst>
                                    <p:animMotion origin="layout" path="M 0.38646 0.47814 L 0.26979 0.58917 " pathEditMode="relative" rAng="0" ptsTypes="AA">
                                      <p:cBhvr>
                                        <p:cTn id="66" dur="1000" fill="hold"/>
                                        <p:tgtEl>
                                          <p:spTgt spid="5"/>
                                        </p:tgtEl>
                                        <p:attrNameLst>
                                          <p:attrName>ppt_x</p:attrName>
                                          <p:attrName>ppt_y</p:attrName>
                                        </p:attrNameLst>
                                      </p:cBhvr>
                                      <p:rCtr x="-5833" y="5552"/>
                                    </p:animMotion>
                                  </p:childTnLst>
                                </p:cTn>
                              </p:par>
                              <p:par>
                                <p:cTn id="67" presetID="42" presetClass="path" presetSubtype="0" accel="50000" decel="50000" fill="hold" nodeType="withEffect">
                                  <p:stCondLst>
                                    <p:cond delay="6000"/>
                                  </p:stCondLst>
                                  <p:childTnLst>
                                    <p:animMotion origin="layout" path="M 0.26979 0.58917 L 0.13646 0.41129 " pathEditMode="relative" rAng="0" ptsTypes="AA">
                                      <p:cBhvr>
                                        <p:cTn id="68" dur="1000" fill="hold"/>
                                        <p:tgtEl>
                                          <p:spTgt spid="5"/>
                                        </p:tgtEl>
                                        <p:attrNameLst>
                                          <p:attrName>ppt_x</p:attrName>
                                          <p:attrName>ppt_y</p:attrName>
                                        </p:attrNameLst>
                                      </p:cBhvr>
                                      <p:rCtr x="-6667" y="-8906"/>
                                    </p:animMotion>
                                  </p:childTnLst>
                                </p:cTn>
                              </p:par>
                              <p:par>
                                <p:cTn id="69" presetID="42" presetClass="path" presetSubtype="0" accel="50000" decel="50000" fill="hold" nodeType="withEffect">
                                  <p:stCondLst>
                                    <p:cond delay="7500"/>
                                  </p:stCondLst>
                                  <p:childTnLst>
                                    <p:animMotion origin="layout" path="M 0.13646 0.41129 L -0.09687 0.50035 " pathEditMode="relative" rAng="0" ptsTypes="AA">
                                      <p:cBhvr>
                                        <p:cTn id="70" dur="1000" fill="hold"/>
                                        <p:tgtEl>
                                          <p:spTgt spid="5"/>
                                        </p:tgtEl>
                                        <p:attrNameLst>
                                          <p:attrName>ppt_x</p:attrName>
                                          <p:attrName>ppt_y</p:attrName>
                                        </p:attrNameLst>
                                      </p:cBhvr>
                                      <p:rCtr x="-11667" y="4441"/>
                                    </p:animMotion>
                                  </p:childTnLst>
                                </p:cTn>
                              </p:par>
                              <p:par>
                                <p:cTn id="71" presetID="42" presetClass="path" presetSubtype="0" accel="50000" decel="50000" fill="hold" nodeType="withEffect">
                                  <p:stCondLst>
                                    <p:cond delay="9000"/>
                                  </p:stCondLst>
                                  <p:childTnLst>
                                    <p:animMotion origin="layout" path="M -0.09687 0.50035 L -0.08021 0.16724 " pathEditMode="relative" rAng="0" ptsTypes="AA">
                                      <p:cBhvr>
                                        <p:cTn id="72" dur="1000" fill="hold"/>
                                        <p:tgtEl>
                                          <p:spTgt spid="5"/>
                                        </p:tgtEl>
                                        <p:attrNameLst>
                                          <p:attrName>ppt_x</p:attrName>
                                          <p:attrName>ppt_y</p:attrName>
                                        </p:attrNameLst>
                                      </p:cBhvr>
                                      <p:rCtr x="833" y="-16655"/>
                                    </p:animMotion>
                                  </p:childTnLst>
                                </p:cTn>
                              </p:par>
                              <p:par>
                                <p:cTn id="73" presetID="42" presetClass="path" presetSubtype="0" accel="50000" decel="50000" fill="hold" nodeType="withEffect">
                                  <p:stCondLst>
                                    <p:cond delay="10500"/>
                                  </p:stCondLst>
                                  <p:childTnLst>
                                    <p:animMotion origin="layout" path="M -0.08021 0.16724 L 0.01979 0.21166 " pathEditMode="relative" rAng="0" ptsTypes="AA">
                                      <p:cBhvr>
                                        <p:cTn id="74" dur="1000" fill="hold"/>
                                        <p:tgtEl>
                                          <p:spTgt spid="5"/>
                                        </p:tgtEl>
                                        <p:attrNameLst>
                                          <p:attrName>ppt_x</p:attrName>
                                          <p:attrName>ppt_y</p:attrName>
                                        </p:attrNameLst>
                                      </p:cBhvr>
                                      <p:rCtr x="5000" y="2221"/>
                                    </p:animMotion>
                                  </p:childTnLst>
                                </p:cTn>
                              </p:par>
                              <p:par>
                                <p:cTn id="75" presetID="42" presetClass="path" presetSubtype="0" accel="50000" decel="50000" fill="hold" nodeType="withEffect">
                                  <p:stCondLst>
                                    <p:cond delay="12000"/>
                                  </p:stCondLst>
                                  <p:childTnLst>
                                    <p:animMotion origin="layout" path="M 0.01979 0.21166 L -0.01354 0.00069 " pathEditMode="relative" rAng="0" ptsTypes="AA">
                                      <p:cBhvr>
                                        <p:cTn id="76" dur="1000" fill="hold"/>
                                        <p:tgtEl>
                                          <p:spTgt spid="5"/>
                                        </p:tgtEl>
                                        <p:attrNameLst>
                                          <p:attrName>ppt_x</p:attrName>
                                          <p:attrName>ppt_y</p:attrName>
                                        </p:attrNameLst>
                                      </p:cBhvr>
                                      <p:rCtr x="-1667" y="-10548"/>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5" grpId="0" animBg="1"/>
      <p:bldP spid="25" grpId="1" animBg="1"/>
      <p:bldP spid="35" grpId="0" animBg="1"/>
      <p:bldP spid="3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Basic Components</a:t>
            </a:r>
            <a:endParaRPr lang="en-US" sz="3200" dirty="0"/>
          </a:p>
        </p:txBody>
      </p:sp>
      <p:sp>
        <p:nvSpPr>
          <p:cNvPr id="5" name="Content Placeholder 2"/>
          <p:cNvSpPr>
            <a:spLocks noGrp="1"/>
          </p:cNvSpPr>
          <p:nvPr>
            <p:ph idx="1"/>
          </p:nvPr>
        </p:nvSpPr>
        <p:spPr>
          <a:xfrm>
            <a:off x="481012" y="1813718"/>
            <a:ext cx="3779044" cy="4525963"/>
          </a:xfrm>
        </p:spPr>
        <p:txBody>
          <a:bodyPr/>
          <a:lstStyle/>
          <a:p>
            <a:pPr eaLnBrk="1" hangingPunct="1"/>
            <a:r>
              <a:rPr lang="en-US" sz="2400" dirty="0" smtClean="0"/>
              <a:t>Traveling path (including direction) for WCV</a:t>
            </a:r>
          </a:p>
          <a:p>
            <a:pPr eaLnBrk="1" hangingPunct="1"/>
            <a:endParaRPr lang="en-US" sz="2400" dirty="0" smtClean="0"/>
          </a:p>
          <a:p>
            <a:pPr eaLnBrk="1" hangingPunct="1"/>
            <a:r>
              <a:rPr lang="en-US" sz="2400" dirty="0" smtClean="0"/>
              <a:t>Charging schedule at each node</a:t>
            </a:r>
          </a:p>
          <a:p>
            <a:pPr eaLnBrk="1" hangingPunct="1"/>
            <a:endParaRPr lang="en-US" sz="2400" dirty="0" smtClean="0"/>
          </a:p>
          <a:p>
            <a:pPr eaLnBrk="1" hangingPunct="1"/>
            <a:r>
              <a:rPr lang="en-US" sz="2400" dirty="0" smtClean="0"/>
              <a:t>Multi-hop data routing</a:t>
            </a:r>
          </a:p>
        </p:txBody>
      </p:sp>
      <p:sp>
        <p:nvSpPr>
          <p:cNvPr id="6" name="Oval 5"/>
          <p:cNvSpPr/>
          <p:nvPr/>
        </p:nvSpPr>
        <p:spPr>
          <a:xfrm>
            <a:off x="6996113" y="3335337"/>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453313" y="45497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8793163" y="523875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727950" y="6019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516688" y="4897437"/>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038600" y="55403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252913" y="31400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176838" y="3479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Content Placeholder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225" y="3708400"/>
            <a:ext cx="398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0950" y="1771650"/>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388" y="1703387"/>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a:endCxn id="19" idx="2"/>
          </p:cNvCxnSpPr>
          <p:nvPr/>
        </p:nvCxnSpPr>
        <p:spPr>
          <a:xfrm>
            <a:off x="5008563" y="2147887"/>
            <a:ext cx="1454150" cy="100013"/>
          </a:xfrm>
          <a:prstGeom prst="straightConnector1">
            <a:avLst/>
          </a:prstGeom>
          <a:ln>
            <a:solidFill>
              <a:srgbClr val="FF0000"/>
            </a:solidFill>
            <a:tailEnd type="arrow"/>
          </a:ln>
          <a:effectLst/>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664325" y="2306637"/>
            <a:ext cx="1376363" cy="714375"/>
          </a:xfrm>
          <a:prstGeom prst="straightConnector1">
            <a:avLst/>
          </a:prstGeom>
          <a:ln>
            <a:solidFill>
              <a:srgbClr val="FF0000"/>
            </a:solidFill>
            <a:tailEnd type="arrow"/>
          </a:ln>
          <a:effectLst/>
        </p:spPr>
        <p:style>
          <a:lnRef idx="1">
            <a:schemeClr val="dk1"/>
          </a:lnRef>
          <a:fillRef idx="0">
            <a:schemeClr val="dk1"/>
          </a:fillRef>
          <a:effectRef idx="0">
            <a:schemeClr val="dk1"/>
          </a:effectRef>
          <a:fontRef idx="minor">
            <a:schemeClr val="tx1"/>
          </a:fontRef>
        </p:style>
      </p:cxnSp>
      <p:sp>
        <p:nvSpPr>
          <p:cNvPr id="19" name="Oval 18"/>
          <p:cNvSpPr/>
          <p:nvPr/>
        </p:nvSpPr>
        <p:spPr>
          <a:xfrm>
            <a:off x="6462713" y="21336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a:stCxn id="29" idx="2"/>
          </p:cNvCxnSpPr>
          <p:nvPr/>
        </p:nvCxnSpPr>
        <p:spPr>
          <a:xfrm flipH="1">
            <a:off x="7224713" y="3101975"/>
            <a:ext cx="782637" cy="2952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151688" y="3543300"/>
            <a:ext cx="377825" cy="1019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70800" y="4718050"/>
            <a:ext cx="1138238" cy="6175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934325" y="5407025"/>
            <a:ext cx="852488" cy="666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5"/>
          </p:cNvCxnSpPr>
          <p:nvPr/>
        </p:nvCxnSpPr>
        <p:spPr>
          <a:xfrm flipH="1" flipV="1">
            <a:off x="6711950" y="5092700"/>
            <a:ext cx="1027113" cy="9667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2"/>
          </p:cNvCxnSpPr>
          <p:nvPr/>
        </p:nvCxnSpPr>
        <p:spPr>
          <a:xfrm flipH="1">
            <a:off x="4252913" y="5011737"/>
            <a:ext cx="2263775" cy="642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2" idx="4"/>
          </p:cNvCxnSpPr>
          <p:nvPr/>
        </p:nvCxnSpPr>
        <p:spPr>
          <a:xfrm flipV="1">
            <a:off x="4152900" y="3368675"/>
            <a:ext cx="214313" cy="2163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81513" y="3297237"/>
            <a:ext cx="719137" cy="2587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1"/>
          </p:cNvCxnSpPr>
          <p:nvPr/>
        </p:nvCxnSpPr>
        <p:spPr>
          <a:xfrm flipH="1" flipV="1">
            <a:off x="4840288" y="2225675"/>
            <a:ext cx="369887" cy="1287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007350" y="29876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650" y="1781175"/>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Arrow Connector 30"/>
          <p:cNvCxnSpPr>
            <a:stCxn id="19" idx="3"/>
            <a:endCxn id="13" idx="7"/>
          </p:cNvCxnSpPr>
          <p:nvPr/>
        </p:nvCxnSpPr>
        <p:spPr>
          <a:xfrm flipH="1">
            <a:off x="5371960" y="2328722"/>
            <a:ext cx="1124231" cy="1184556"/>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7239000" y="3119437"/>
            <a:ext cx="768350" cy="287338"/>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3" name="Straight Arrow Connector 32"/>
          <p:cNvCxnSpPr>
            <a:endCxn id="10" idx="7"/>
          </p:cNvCxnSpPr>
          <p:nvPr/>
        </p:nvCxnSpPr>
        <p:spPr>
          <a:xfrm flipH="1">
            <a:off x="6711810" y="3194050"/>
            <a:ext cx="1371740" cy="1736865"/>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1" idx="0"/>
            <a:endCxn id="12" idx="4"/>
          </p:cNvCxnSpPr>
          <p:nvPr/>
        </p:nvCxnSpPr>
        <p:spPr>
          <a:xfrm flipV="1">
            <a:off x="4152900" y="3368675"/>
            <a:ext cx="214313" cy="2171700"/>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V="1">
            <a:off x="4403725" y="2205037"/>
            <a:ext cx="346075" cy="927100"/>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5003800" y="2151062"/>
            <a:ext cx="1452563" cy="100013"/>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7681913" y="4706937"/>
            <a:ext cx="1138237" cy="619125"/>
          </a:xfrm>
          <a:prstGeom prst="straightConnector1">
            <a:avLst/>
          </a:prstGeom>
          <a:ln>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940675" y="5403850"/>
            <a:ext cx="852488" cy="668337"/>
          </a:xfrm>
          <a:prstGeom prst="straightConnector1">
            <a:avLst/>
          </a:prstGeom>
          <a:ln>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11" idx="5"/>
          </p:cNvCxnSpPr>
          <p:nvPr/>
        </p:nvCxnSpPr>
        <p:spPr>
          <a:xfrm flipH="1" flipV="1">
            <a:off x="4233722" y="5735497"/>
            <a:ext cx="3494228" cy="398603"/>
          </a:xfrm>
          <a:prstGeom prst="straightConnector1">
            <a:avLst/>
          </a:prstGeom>
          <a:ln>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7" idx="2"/>
          </p:cNvCxnSpPr>
          <p:nvPr/>
        </p:nvCxnSpPr>
        <p:spPr>
          <a:xfrm flipV="1">
            <a:off x="6739732" y="4664075"/>
            <a:ext cx="713581" cy="342442"/>
          </a:xfrm>
          <a:prstGeom prst="straightConnector1">
            <a:avLst/>
          </a:prstGeom>
          <a:ln>
            <a:solidFill>
              <a:srgbClr val="0070C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381625" y="3635375"/>
            <a:ext cx="8763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505325" y="3299434"/>
            <a:ext cx="695325" cy="2698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6" idx="3"/>
          </p:cNvCxnSpPr>
          <p:nvPr/>
        </p:nvCxnSpPr>
        <p:spPr>
          <a:xfrm flipH="1">
            <a:off x="6388100" y="3530600"/>
            <a:ext cx="641350" cy="488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628451" y="2353654"/>
            <a:ext cx="430212" cy="1028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280694" y="4996656"/>
            <a:ext cx="2249488" cy="6429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 idx="1"/>
          </p:cNvCxnSpPr>
          <p:nvPr/>
        </p:nvCxnSpPr>
        <p:spPr>
          <a:xfrm flipH="1" flipV="1">
            <a:off x="6369050" y="4294187"/>
            <a:ext cx="180975" cy="636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416675" y="4179887"/>
            <a:ext cx="1041400" cy="4429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224713" y="3127375"/>
            <a:ext cx="763587" cy="298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7612063" y="4778375"/>
            <a:ext cx="200025" cy="1241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7662863" y="4705350"/>
            <a:ext cx="1144587" cy="6127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3" idx="6"/>
            <a:endCxn id="6" idx="2"/>
          </p:cNvCxnSpPr>
          <p:nvPr/>
        </p:nvCxnSpPr>
        <p:spPr>
          <a:xfrm flipV="1">
            <a:off x="5405438" y="3449637"/>
            <a:ext cx="1590675" cy="144463"/>
          </a:xfrm>
          <a:prstGeom prst="straightConnector1">
            <a:avLst/>
          </a:prstGeom>
          <a:ln>
            <a:solidFill>
              <a:srgbClr val="0070C0"/>
            </a:solidFill>
            <a:tailEnd type="arrow"/>
          </a:ln>
          <a:effectLst/>
        </p:spPr>
        <p:style>
          <a:lnRef idx="1">
            <a:schemeClr val="dk1"/>
          </a:lnRef>
          <a:fillRef idx="0">
            <a:schemeClr val="dk1"/>
          </a:fillRef>
          <a:effectRef idx="0">
            <a:schemeClr val="dk1"/>
          </a:effectRef>
          <a:fontRef idx="minor">
            <a:schemeClr val="tx1"/>
          </a:fontRef>
        </p:style>
      </p:cxnSp>
      <p:sp>
        <p:nvSpPr>
          <p:cNvPr id="52"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18</a:t>
            </a:fld>
            <a:endParaRPr lang="en-US" dirty="0" smtClean="0"/>
          </a:p>
        </p:txBody>
      </p:sp>
    </p:spTree>
    <p:extLst>
      <p:ext uri="{BB962C8B-B14F-4D97-AF65-F5344CB8AC3E}">
        <p14:creationId xmlns:p14="http://schemas.microsoft.com/office/powerpoint/2010/main" val="271216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19</a:t>
            </a:fld>
            <a:endParaRPr lang="en-US" dirty="0" smtClean="0"/>
          </a:p>
        </p:txBody>
      </p:sp>
      <p:sp>
        <p:nvSpPr>
          <p:cNvPr id="16387" name="Rectangle 2"/>
          <p:cNvSpPr>
            <a:spLocks noGrp="1" noChangeArrowheads="1"/>
          </p:cNvSpPr>
          <p:nvPr>
            <p:ph type="title"/>
          </p:nvPr>
        </p:nvSpPr>
        <p:spPr/>
        <p:txBody>
          <a:bodyPr/>
          <a:lstStyle/>
          <a:p>
            <a:pPr eaLnBrk="1" hangingPunct="1"/>
            <a:r>
              <a:rPr lang="en-US" dirty="0" smtClean="0">
                <a:solidFill>
                  <a:schemeClr val="tx1"/>
                </a:solidFill>
              </a:rPr>
              <a:t>Outline </a:t>
            </a:r>
            <a:r>
              <a:rPr lang="en-US" dirty="0" smtClean="0"/>
              <a:t>of Case Study</a:t>
            </a:r>
          </a:p>
        </p:txBody>
      </p:sp>
      <p:sp>
        <p:nvSpPr>
          <p:cNvPr id="16388" name="Rectangle 3"/>
          <p:cNvSpPr>
            <a:spLocks noGrp="1" noChangeArrowheads="1"/>
          </p:cNvSpPr>
          <p:nvPr>
            <p:ph type="body" idx="1"/>
          </p:nvPr>
        </p:nvSpPr>
        <p:spPr>
          <a:xfrm>
            <a:off x="500063" y="1741488"/>
            <a:ext cx="8305800" cy="4267200"/>
          </a:xfrm>
        </p:spPr>
        <p:txBody>
          <a:bodyPr/>
          <a:lstStyle/>
          <a:p>
            <a:pPr>
              <a:spcAft>
                <a:spcPts val="600"/>
              </a:spcAft>
            </a:pPr>
            <a:r>
              <a:rPr lang="en-US" sz="2400" dirty="0" smtClean="0"/>
              <a:t>A Solution Procedure</a:t>
            </a:r>
          </a:p>
          <a:p>
            <a:pPr lvl="1">
              <a:spcAft>
                <a:spcPts val="600"/>
              </a:spcAft>
            </a:pPr>
            <a:r>
              <a:rPr lang="en-US" sz="2000" dirty="0"/>
              <a:t>Renewable energy </a:t>
            </a:r>
            <a:r>
              <a:rPr lang="en-US" sz="2000" dirty="0" smtClean="0"/>
              <a:t>cycle</a:t>
            </a:r>
          </a:p>
          <a:p>
            <a:pPr lvl="1">
              <a:spcAft>
                <a:spcPts val="600"/>
              </a:spcAft>
            </a:pPr>
            <a:r>
              <a:rPr lang="en-US" sz="2000" dirty="0"/>
              <a:t>The optimal traveling path for </a:t>
            </a:r>
            <a:r>
              <a:rPr lang="en-US" sz="2000" dirty="0" smtClean="0"/>
              <a:t>WCV</a:t>
            </a:r>
          </a:p>
          <a:p>
            <a:pPr lvl="1"/>
            <a:r>
              <a:rPr lang="en-US" sz="2000" dirty="0" smtClean="0"/>
              <a:t>The </a:t>
            </a:r>
            <a:r>
              <a:rPr lang="en-US" sz="2000" dirty="0"/>
              <a:t>optimal charging schedule and multi-hop data routing</a:t>
            </a:r>
          </a:p>
          <a:p>
            <a:pPr marL="471487" lvl="1" indent="0">
              <a:spcAft>
                <a:spcPts val="600"/>
              </a:spcAft>
              <a:buNone/>
            </a:pPr>
            <a:endParaRPr lang="en-US" sz="2000" dirty="0" smtClean="0"/>
          </a:p>
          <a:p>
            <a:pPr>
              <a:spcAft>
                <a:spcPts val="600"/>
              </a:spcAft>
            </a:pPr>
            <a:r>
              <a:rPr lang="en-US" sz="2400" dirty="0" smtClean="0"/>
              <a:t>Numerical Results </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168744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2</a:t>
            </a:fld>
            <a:endParaRPr lang="en-US" dirty="0" smtClean="0"/>
          </a:p>
        </p:txBody>
      </p:sp>
      <p:sp>
        <p:nvSpPr>
          <p:cNvPr id="7171" name="Rectangle 2"/>
          <p:cNvSpPr>
            <a:spLocks noGrp="1" noChangeArrowheads="1"/>
          </p:cNvSpPr>
          <p:nvPr>
            <p:ph type="title"/>
          </p:nvPr>
        </p:nvSpPr>
        <p:spPr/>
        <p:txBody>
          <a:bodyPr/>
          <a:lstStyle/>
          <a:p>
            <a:pPr eaLnBrk="1" hangingPunct="1"/>
            <a:r>
              <a:rPr lang="en-US" dirty="0" smtClean="0"/>
              <a:t>Outline</a:t>
            </a:r>
          </a:p>
        </p:txBody>
      </p:sp>
      <p:sp>
        <p:nvSpPr>
          <p:cNvPr id="7172" name="Rectangle 3"/>
          <p:cNvSpPr>
            <a:spLocks noGrp="1" noChangeArrowheads="1"/>
          </p:cNvSpPr>
          <p:nvPr>
            <p:ph type="body" idx="1"/>
          </p:nvPr>
        </p:nvSpPr>
        <p:spPr>
          <a:xfrm>
            <a:off x="566738" y="1752600"/>
            <a:ext cx="8196262" cy="4267200"/>
          </a:xfrm>
        </p:spPr>
        <p:txBody>
          <a:bodyPr/>
          <a:lstStyle/>
          <a:p>
            <a:pPr eaLnBrk="1" hangingPunct="1"/>
            <a:r>
              <a:rPr lang="en-US" dirty="0" smtClean="0"/>
              <a:t>Review of Linear Approximation for Nonlinear Terms</a:t>
            </a:r>
          </a:p>
          <a:p>
            <a:pPr eaLnBrk="1" hangingPunct="1"/>
            <a:endParaRPr lang="en-US" dirty="0" smtClean="0"/>
          </a:p>
          <a:p>
            <a:pPr eaLnBrk="1" hangingPunct="1"/>
            <a:r>
              <a:rPr lang="en-US" dirty="0" smtClean="0"/>
              <a:t>A Case Study</a:t>
            </a:r>
          </a:p>
          <a:p>
            <a:pPr lvl="1" eaLnBrk="1" hangingPunct="1"/>
            <a:r>
              <a:rPr lang="en-US" dirty="0" smtClean="0">
                <a:ea typeface="ＭＳ Ｐゴシック" pitchFamily="34" charset="-128"/>
              </a:rPr>
              <a:t>Renewable Sensor Networks with Wireless Energy Transfer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Renewable Energy Cycle</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050" y="1676400"/>
            <a:ext cx="36427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8"/>
          <p:cNvGrpSpPr>
            <a:grpSpLocks/>
          </p:cNvGrpSpPr>
          <p:nvPr/>
        </p:nvGrpSpPr>
        <p:grpSpPr bwMode="auto">
          <a:xfrm>
            <a:off x="5251450" y="1714500"/>
            <a:ext cx="3671888" cy="3405187"/>
            <a:chOff x="4112838" y="2073399"/>
            <a:chExt cx="4991100" cy="4278174"/>
          </a:xfrm>
        </p:grpSpPr>
        <p:sp>
          <p:nvSpPr>
            <p:cNvPr id="7" name="Oval 6"/>
            <p:cNvSpPr/>
            <p:nvPr/>
          </p:nvSpPr>
          <p:spPr>
            <a:xfrm>
              <a:off x="8096223" y="3090587"/>
              <a:ext cx="228732" cy="22936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sz="1200" dirty="0" err="1" smtClean="0">
                  <a:solidFill>
                    <a:schemeClr val="tx1"/>
                  </a:solidFill>
                  <a:cs typeface="Arial" charset="0"/>
                </a:rPr>
                <a:t>i</a:t>
              </a:r>
              <a:endParaRPr lang="en-US" sz="1200" dirty="0">
                <a:solidFill>
                  <a:schemeClr val="tx1"/>
                </a:solidFill>
                <a:cs typeface="Arial" charset="0"/>
              </a:endParaRPr>
            </a:p>
          </p:txBody>
        </p:sp>
        <p:pic>
          <p:nvPicPr>
            <p:cNvPr id="8" name="Content Placeholder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98" y="3811277"/>
              <a:ext cx="398389" cy="83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7084194" y="3439622"/>
              <a:ext cx="228732" cy="227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0" name="Oval 9"/>
            <p:cNvSpPr/>
            <p:nvPr/>
          </p:nvSpPr>
          <p:spPr>
            <a:xfrm>
              <a:off x="7541657" y="4654265"/>
              <a:ext cx="228732" cy="227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1" name="Oval 10"/>
            <p:cNvSpPr/>
            <p:nvPr/>
          </p:nvSpPr>
          <p:spPr>
            <a:xfrm>
              <a:off x="8875206" y="5352336"/>
              <a:ext cx="228732" cy="229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2" name="Oval 11"/>
            <p:cNvSpPr/>
            <p:nvPr/>
          </p:nvSpPr>
          <p:spPr>
            <a:xfrm>
              <a:off x="7817861" y="6122208"/>
              <a:ext cx="228732" cy="229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3" name="Oval 12"/>
            <p:cNvSpPr/>
            <p:nvPr/>
          </p:nvSpPr>
          <p:spPr>
            <a:xfrm>
              <a:off x="6605152" y="5001306"/>
              <a:ext cx="228732" cy="229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4" name="Oval 13"/>
            <p:cNvSpPr/>
            <p:nvPr/>
          </p:nvSpPr>
          <p:spPr>
            <a:xfrm>
              <a:off x="4112838" y="5643531"/>
              <a:ext cx="228732" cy="229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5" name="Oval 14"/>
            <p:cNvSpPr/>
            <p:nvPr/>
          </p:nvSpPr>
          <p:spPr>
            <a:xfrm>
              <a:off x="4341570" y="3244162"/>
              <a:ext cx="228732" cy="2293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sp>
          <p:nvSpPr>
            <p:cNvPr id="16" name="Oval 15"/>
            <p:cNvSpPr/>
            <p:nvPr/>
          </p:nvSpPr>
          <p:spPr>
            <a:xfrm>
              <a:off x="5267287" y="3583225"/>
              <a:ext cx="228732" cy="227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pic>
          <p:nvPicPr>
            <p:cNvPr id="17" name="Picture 1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992" y="2073399"/>
              <a:ext cx="413136" cy="2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p:cNvCxnSpPr>
              <a:endCxn id="20" idx="2"/>
            </p:cNvCxnSpPr>
            <p:nvPr/>
          </p:nvCxnSpPr>
          <p:spPr>
            <a:xfrm>
              <a:off x="5098975" y="2250908"/>
              <a:ext cx="1452230" cy="99724"/>
            </a:xfrm>
            <a:prstGeom prst="straightConnector1">
              <a:avLst/>
            </a:prstGeom>
            <a:ln>
              <a:tailEnd type="arrow"/>
            </a:ln>
            <a:effectLst/>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754042" y="2410467"/>
              <a:ext cx="1376706" cy="714026"/>
            </a:xfrm>
            <a:prstGeom prst="straightConnector1">
              <a:avLst/>
            </a:prstGeom>
            <a:ln>
              <a:tailEnd type="arrow"/>
            </a:ln>
            <a:effectLst/>
          </p:spPr>
          <p:style>
            <a:lnRef idx="1">
              <a:schemeClr val="dk1"/>
            </a:lnRef>
            <a:fillRef idx="0">
              <a:schemeClr val="dk1"/>
            </a:fillRef>
            <a:effectRef idx="0">
              <a:schemeClr val="dk1"/>
            </a:effectRef>
            <a:fontRef idx="minor">
              <a:schemeClr val="tx1"/>
            </a:fontRef>
          </p:style>
        </p:cxnSp>
        <p:sp>
          <p:nvSpPr>
            <p:cNvPr id="20" name="Oval 19"/>
            <p:cNvSpPr/>
            <p:nvPr/>
          </p:nvSpPr>
          <p:spPr>
            <a:xfrm>
              <a:off x="6551205" y="2236947"/>
              <a:ext cx="228732" cy="229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chemeClr val="tx1"/>
                </a:solidFill>
              </a:endParaRPr>
            </a:p>
          </p:txBody>
        </p:sp>
        <p:cxnSp>
          <p:nvCxnSpPr>
            <p:cNvPr id="21" name="Straight Arrow Connector 20"/>
            <p:cNvCxnSpPr>
              <a:stCxn id="7" idx="2"/>
            </p:cNvCxnSpPr>
            <p:nvPr/>
          </p:nvCxnSpPr>
          <p:spPr>
            <a:xfrm flipH="1">
              <a:off x="7312925" y="3204273"/>
              <a:ext cx="783298" cy="295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241716" y="3647049"/>
              <a:ext cx="375465" cy="10191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59599" y="4821802"/>
              <a:ext cx="1139343" cy="6182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022856" y="5509899"/>
              <a:ext cx="852350" cy="6681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5"/>
            </p:cNvCxnSpPr>
            <p:nvPr/>
          </p:nvCxnSpPr>
          <p:spPr>
            <a:xfrm flipH="1" flipV="1">
              <a:off x="6799358" y="5196766"/>
              <a:ext cx="1029292" cy="965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a:endCxn id="14" idx="6"/>
            </p:cNvCxnSpPr>
            <p:nvPr/>
          </p:nvCxnSpPr>
          <p:spPr>
            <a:xfrm flipH="1">
              <a:off x="4341570" y="5114991"/>
              <a:ext cx="2263582" cy="6442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5" idx="4"/>
            </p:cNvCxnSpPr>
            <p:nvPr/>
          </p:nvCxnSpPr>
          <p:spPr>
            <a:xfrm flipV="1">
              <a:off x="4242309" y="3473529"/>
              <a:ext cx="213627" cy="2162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70301" y="3401727"/>
              <a:ext cx="718564" cy="257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1"/>
            </p:cNvCxnSpPr>
            <p:nvPr/>
          </p:nvCxnSpPr>
          <p:spPr>
            <a:xfrm flipH="1" flipV="1">
              <a:off x="4930663" y="2330687"/>
              <a:ext cx="368991" cy="12864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Lightning Bolt 29"/>
          <p:cNvSpPr/>
          <p:nvPr/>
        </p:nvSpPr>
        <p:spPr>
          <a:xfrm>
            <a:off x="7002463" y="1797050"/>
            <a:ext cx="228600" cy="257175"/>
          </a:xfrm>
          <a:prstGeom prst="lightningBolt">
            <a:avLst/>
          </a:prstGeom>
          <a:solidFill>
            <a:srgbClr val="FF0000"/>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a:off x="655638" y="1971675"/>
            <a:ext cx="0" cy="251460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 name="Lightning Bolt 31"/>
          <p:cNvSpPr/>
          <p:nvPr/>
        </p:nvSpPr>
        <p:spPr>
          <a:xfrm>
            <a:off x="8154174" y="2487229"/>
            <a:ext cx="247650" cy="293687"/>
          </a:xfrm>
          <a:prstGeom prst="lightningBolt">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3" name="Straight Connector 32"/>
          <p:cNvCxnSpPr/>
          <p:nvPr/>
        </p:nvCxnSpPr>
        <p:spPr>
          <a:xfrm>
            <a:off x="655638" y="4486275"/>
            <a:ext cx="4200525" cy="3175"/>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55638" y="2347913"/>
            <a:ext cx="3992562" cy="4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a:spLocks noRot="1" noChangeAspect="1" noMove="1" noResize="1" noEditPoints="1" noAdjustHandles="1" noChangeArrowheads="1" noChangeShapeType="1" noTextEdit="1"/>
          </p:cNvSpPr>
          <p:nvPr/>
        </p:nvSpPr>
        <p:spPr>
          <a:xfrm>
            <a:off x="4014750" y="4528145"/>
            <a:ext cx="765067" cy="246221"/>
          </a:xfrm>
          <a:prstGeom prst="rect">
            <a:avLst/>
          </a:prstGeom>
          <a:blipFill rotWithShape="1">
            <a:blip r:embed="rId6" cstate="print"/>
            <a:stretch>
              <a:fillRect b="-15000"/>
            </a:stretch>
          </a:blipFill>
        </p:spPr>
        <p:txBody>
          <a:bodyPr/>
          <a:lstStyle/>
          <a:p>
            <a:pPr>
              <a:defRPr/>
            </a:pPr>
            <a:r>
              <a:rPr lang="en-US">
                <a:noFill/>
              </a:rPr>
              <a:t> </a:t>
            </a:r>
          </a:p>
        </p:txBody>
      </p:sp>
      <p:sp>
        <p:nvSpPr>
          <p:cNvPr id="36" name="TextBox 35"/>
          <p:cNvSpPr txBox="1">
            <a:spLocks noRot="1" noChangeAspect="1" noMove="1" noResize="1" noEditPoints="1" noAdjustHandles="1" noChangeArrowheads="1" noChangeShapeType="1" noTextEdit="1"/>
          </p:cNvSpPr>
          <p:nvPr/>
        </p:nvSpPr>
        <p:spPr>
          <a:xfrm>
            <a:off x="266700" y="1776392"/>
            <a:ext cx="381000" cy="400110"/>
          </a:xfrm>
          <a:prstGeom prst="rect">
            <a:avLst/>
          </a:prstGeom>
          <a:blipFill rotWithShape="1">
            <a:blip r:embed="rId7" cstate="print"/>
            <a:stretch>
              <a:fillRect/>
            </a:stretch>
          </a:blipFill>
        </p:spPr>
        <p:txBody>
          <a:bodyPr/>
          <a:lstStyle/>
          <a:p>
            <a:pPr>
              <a:defRPr/>
            </a:pPr>
            <a:r>
              <a:rPr lang="en-US">
                <a:noFill/>
              </a:rPr>
              <a:t> </a:t>
            </a:r>
          </a:p>
        </p:txBody>
      </p:sp>
      <p:sp>
        <p:nvSpPr>
          <p:cNvPr id="38" name="TextBox 37"/>
          <p:cNvSpPr txBox="1">
            <a:spLocks noRot="1" noChangeAspect="1" noMove="1" noResize="1" noEditPoints="1" noAdjustHandles="1" noChangeArrowheads="1" noChangeShapeType="1" noTextEdit="1"/>
          </p:cNvSpPr>
          <p:nvPr/>
        </p:nvSpPr>
        <p:spPr>
          <a:xfrm>
            <a:off x="1612707" y="2026543"/>
            <a:ext cx="1905000" cy="276999"/>
          </a:xfrm>
          <a:prstGeom prst="rect">
            <a:avLst/>
          </a:prstGeom>
          <a:blipFill rotWithShape="1">
            <a:blip r:embed="rId8" cstate="print"/>
            <a:stretch>
              <a:fillRect b="-15217"/>
            </a:stretch>
          </a:blipFill>
        </p:spPr>
        <p:txBody>
          <a:bodyPr/>
          <a:lstStyle/>
          <a:p>
            <a:pPr>
              <a:defRPr/>
            </a:pPr>
            <a:r>
              <a:rPr lang="en-US">
                <a:noFill/>
              </a:rPr>
              <a:t> </a:t>
            </a:r>
          </a:p>
        </p:txBody>
      </p:sp>
      <p:cxnSp>
        <p:nvCxnSpPr>
          <p:cNvPr id="39" name="Straight Arrow Connector 38"/>
          <p:cNvCxnSpPr>
            <a:stCxn id="38" idx="1"/>
          </p:cNvCxnSpPr>
          <p:nvPr/>
        </p:nvCxnSpPr>
        <p:spPr>
          <a:xfrm flipH="1">
            <a:off x="644525" y="2165350"/>
            <a:ext cx="96837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8" idx="3"/>
          </p:cNvCxnSpPr>
          <p:nvPr/>
        </p:nvCxnSpPr>
        <p:spPr>
          <a:xfrm>
            <a:off x="3517900" y="2165350"/>
            <a:ext cx="944563" cy="111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297"/>
          <p:cNvSpPr txBox="1">
            <a:spLocks noChangeArrowheads="1"/>
          </p:cNvSpPr>
          <p:nvPr/>
        </p:nvSpPr>
        <p:spPr bwMode="auto">
          <a:xfrm>
            <a:off x="4186238" y="3986213"/>
            <a:ext cx="10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000"/>
          </a:p>
        </p:txBody>
      </p:sp>
      <p:sp>
        <p:nvSpPr>
          <p:cNvPr id="42" name="TextBox 298"/>
          <p:cNvSpPr txBox="1">
            <a:spLocks noChangeArrowheads="1"/>
          </p:cNvSpPr>
          <p:nvPr/>
        </p:nvSpPr>
        <p:spPr bwMode="auto">
          <a:xfrm>
            <a:off x="8007350" y="3444875"/>
            <a:ext cx="107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000"/>
          </a:p>
        </p:txBody>
      </p:sp>
      <p:cxnSp>
        <p:nvCxnSpPr>
          <p:cNvPr id="45" name="Straight Connector 44"/>
          <p:cNvCxnSpPr/>
          <p:nvPr/>
        </p:nvCxnSpPr>
        <p:spPr>
          <a:xfrm>
            <a:off x="4459288" y="1971675"/>
            <a:ext cx="0" cy="2506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a:spLocks noRot="1" noChangeAspect="1" noMove="1" noResize="1" noEditPoints="1" noAdjustHandles="1" noChangeArrowheads="1" noChangeShapeType="1" noTextEdit="1"/>
          </p:cNvSpPr>
          <p:nvPr/>
        </p:nvSpPr>
        <p:spPr>
          <a:xfrm>
            <a:off x="307750" y="4528145"/>
            <a:ext cx="833675" cy="246221"/>
          </a:xfrm>
          <a:prstGeom prst="rect">
            <a:avLst/>
          </a:prstGeom>
          <a:blipFill rotWithShape="1">
            <a:blip r:embed="rId9" cstate="print"/>
            <a:stretch>
              <a:fillRect/>
            </a:stretch>
          </a:blipFill>
        </p:spPr>
        <p:txBody>
          <a:bodyPr/>
          <a:lstStyle/>
          <a:p>
            <a:pPr>
              <a:defRPr/>
            </a:pPr>
            <a:r>
              <a:rPr lang="en-US">
                <a:noFill/>
              </a:rPr>
              <a:t> </a:t>
            </a:r>
          </a:p>
        </p:txBody>
      </p:sp>
      <p:cxnSp>
        <p:nvCxnSpPr>
          <p:cNvPr id="47" name="Straight Connector 46"/>
          <p:cNvCxnSpPr/>
          <p:nvPr/>
        </p:nvCxnSpPr>
        <p:spPr>
          <a:xfrm flipV="1">
            <a:off x="657225" y="4222750"/>
            <a:ext cx="3992563"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a:spLocks noRot="1" noChangeAspect="1" noMove="1" noResize="1" noEditPoints="1" noAdjustHandles="1" noChangeArrowheads="1" noChangeShapeType="1" noTextEdit="1"/>
          </p:cNvSpPr>
          <p:nvPr/>
        </p:nvSpPr>
        <p:spPr>
          <a:xfrm>
            <a:off x="4647885" y="4267340"/>
            <a:ext cx="381000" cy="400110"/>
          </a:xfrm>
          <a:prstGeom prst="rect">
            <a:avLst/>
          </a:prstGeom>
          <a:blipFill rotWithShape="1">
            <a:blip r:embed="rId10" cstate="print"/>
            <a:stretch>
              <a:fillRect/>
            </a:stretch>
          </a:blipFill>
        </p:spPr>
        <p:txBody>
          <a:bodyPr/>
          <a:lstStyle/>
          <a:p>
            <a:pPr>
              <a:defRPr/>
            </a:pPr>
            <a:r>
              <a:rPr lang="en-US">
                <a:noFill/>
              </a:rPr>
              <a:t> </a:t>
            </a:r>
          </a:p>
        </p:txBody>
      </p:sp>
      <p:cxnSp>
        <p:nvCxnSpPr>
          <p:cNvPr id="50" name="Straight Connector 49"/>
          <p:cNvCxnSpPr/>
          <p:nvPr/>
        </p:nvCxnSpPr>
        <p:spPr>
          <a:xfrm>
            <a:off x="652463" y="2870200"/>
            <a:ext cx="598487" cy="104775"/>
          </a:xfrm>
          <a:prstGeom prst="line">
            <a:avLst/>
          </a:prstGeom>
          <a:ln w="158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263650" y="2359025"/>
            <a:ext cx="150813" cy="622300"/>
          </a:xfrm>
          <a:prstGeom prst="line">
            <a:avLst/>
          </a:prstGeom>
          <a:ln w="158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14463" y="2360613"/>
            <a:ext cx="2014537" cy="306387"/>
          </a:xfrm>
          <a:prstGeom prst="line">
            <a:avLst/>
          </a:prstGeom>
          <a:ln w="158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29000" y="2667000"/>
            <a:ext cx="1033463" cy="190500"/>
          </a:xfrm>
          <a:prstGeom prst="line">
            <a:avLst/>
          </a:prstGeom>
          <a:ln w="15875">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3575" y="2862263"/>
            <a:ext cx="4019550" cy="63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260475" y="2360613"/>
            <a:ext cx="3175" cy="21304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419225" y="2351088"/>
            <a:ext cx="14288" cy="2141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965200" y="4533900"/>
            <a:ext cx="52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a:solidFill>
                  <a:srgbClr val="FF0000"/>
                </a:solidFill>
              </a:rPr>
              <a:t>Arrival </a:t>
            </a:r>
          </a:p>
          <a:p>
            <a:pPr eaLnBrk="1" hangingPunct="1"/>
            <a:r>
              <a:rPr lang="en-US" sz="1000" dirty="0" smtClean="0">
                <a:solidFill>
                  <a:srgbClr val="FF0000"/>
                </a:solidFill>
              </a:rPr>
              <a:t>time</a:t>
            </a:r>
            <a:endParaRPr lang="en-US" sz="1000" dirty="0">
              <a:solidFill>
                <a:srgbClr val="FF0000"/>
              </a:solidFill>
            </a:endParaRPr>
          </a:p>
        </p:txBody>
      </p:sp>
      <p:sp>
        <p:nvSpPr>
          <p:cNvPr id="58" name="TextBox 57"/>
          <p:cNvSpPr txBox="1">
            <a:spLocks noChangeArrowheads="1"/>
          </p:cNvSpPr>
          <p:nvPr/>
        </p:nvSpPr>
        <p:spPr bwMode="auto">
          <a:xfrm>
            <a:off x="1330325" y="4530725"/>
            <a:ext cx="79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000" dirty="0">
                <a:solidFill>
                  <a:srgbClr val="FF0000"/>
                </a:solidFill>
              </a:rPr>
              <a:t>Departure </a:t>
            </a:r>
            <a:r>
              <a:rPr lang="en-US" sz="1000" dirty="0" smtClean="0">
                <a:solidFill>
                  <a:srgbClr val="FF0000"/>
                </a:solidFill>
              </a:rPr>
              <a:t>time</a:t>
            </a:r>
            <a:endParaRPr lang="en-US" sz="1000" dirty="0">
              <a:solidFill>
                <a:srgbClr val="FF0000"/>
              </a:solidFill>
            </a:endParaRPr>
          </a:p>
        </p:txBody>
      </p:sp>
      <p:cxnSp>
        <p:nvCxnSpPr>
          <p:cNvPr id="59" name="Straight Connector 58"/>
          <p:cNvCxnSpPr/>
          <p:nvPr/>
        </p:nvCxnSpPr>
        <p:spPr>
          <a:xfrm>
            <a:off x="3429000" y="2359025"/>
            <a:ext cx="7938" cy="21193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a:spLocks noChangeArrowheads="1"/>
          </p:cNvSpPr>
          <p:nvPr/>
        </p:nvSpPr>
        <p:spPr bwMode="auto">
          <a:xfrm>
            <a:off x="3597275" y="3478213"/>
            <a:ext cx="1052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dirty="0">
                <a:solidFill>
                  <a:srgbClr val="FF0000"/>
                </a:solidFill>
              </a:rPr>
              <a:t>Vacation </a:t>
            </a:r>
          </a:p>
          <a:p>
            <a:pPr eaLnBrk="1" hangingPunct="1"/>
            <a:r>
              <a:rPr lang="en-US" sz="1200" dirty="0">
                <a:solidFill>
                  <a:srgbClr val="FF0000"/>
                </a:solidFill>
              </a:rPr>
              <a:t>Time </a:t>
            </a:r>
          </a:p>
        </p:txBody>
      </p:sp>
      <p:cxnSp>
        <p:nvCxnSpPr>
          <p:cNvPr id="61" name="Straight Arrow Connector 60"/>
          <p:cNvCxnSpPr>
            <a:stCxn id="60" idx="1"/>
          </p:cNvCxnSpPr>
          <p:nvPr/>
        </p:nvCxnSpPr>
        <p:spPr>
          <a:xfrm flipH="1">
            <a:off x="3436938" y="3708400"/>
            <a:ext cx="160337" cy="0"/>
          </a:xfrm>
          <a:prstGeom prst="straightConnector1">
            <a:avLst/>
          </a:prstGeom>
          <a:ln w="12700">
            <a:solidFill>
              <a:schemeClr val="tx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238625" y="3708400"/>
            <a:ext cx="223838" cy="0"/>
          </a:xfrm>
          <a:prstGeom prst="straightConnector1">
            <a:avLst/>
          </a:prstGeom>
          <a:ln w="12700">
            <a:solidFill>
              <a:schemeClr val="tx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441616" y="2834640"/>
            <a:ext cx="56048" cy="68753"/>
          </a:xfrm>
          <a:prstGeom prst="ellipse">
            <a:avLst/>
          </a:prstGeom>
          <a:solidFill>
            <a:schemeClr val="bg1">
              <a:alpha val="0"/>
            </a:schemeClr>
          </a:solidFill>
          <a:ln>
            <a:solidFill>
              <a:srgbClr val="FF0000"/>
            </a:solidFill>
          </a:ln>
          <a:effectLst>
            <a:reflection endPos="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64" name="Oval 63"/>
          <p:cNvSpPr/>
          <p:nvPr/>
        </p:nvSpPr>
        <p:spPr>
          <a:xfrm>
            <a:off x="627036" y="2834640"/>
            <a:ext cx="56048" cy="68753"/>
          </a:xfrm>
          <a:prstGeom prst="ellipse">
            <a:avLst/>
          </a:prstGeom>
          <a:solidFill>
            <a:schemeClr val="bg1">
              <a:alpha val="0"/>
            </a:schemeClr>
          </a:solidFill>
          <a:ln>
            <a:solidFill>
              <a:srgbClr val="FF0000"/>
            </a:solidFill>
          </a:ln>
          <a:effectLst>
            <a:reflection endPos="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65" name="Oval 64"/>
          <p:cNvSpPr/>
          <p:nvPr/>
        </p:nvSpPr>
        <p:spPr>
          <a:xfrm>
            <a:off x="1236063" y="2944368"/>
            <a:ext cx="56048" cy="68753"/>
          </a:xfrm>
          <a:prstGeom prst="ellipse">
            <a:avLst/>
          </a:prstGeom>
          <a:solidFill>
            <a:schemeClr val="bg1">
              <a:alpha val="0"/>
            </a:schemeClr>
          </a:solidFill>
          <a:ln>
            <a:solidFill>
              <a:srgbClr val="FF0000"/>
            </a:solidFill>
          </a:ln>
          <a:effectLst>
            <a:reflection endPos="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70" name="Rectangle 69"/>
          <p:cNvSpPr/>
          <p:nvPr/>
        </p:nvSpPr>
        <p:spPr>
          <a:xfrm>
            <a:off x="1371600" y="1676400"/>
            <a:ext cx="2390874" cy="369332"/>
          </a:xfrm>
          <a:prstGeom prst="rect">
            <a:avLst/>
          </a:prstGeom>
        </p:spPr>
        <p:txBody>
          <a:bodyPr wrap="none">
            <a:spAutoFit/>
          </a:bodyPr>
          <a:lstStyle/>
          <a:p>
            <a:r>
              <a:rPr lang="en-US" dirty="0" smtClean="0">
                <a:solidFill>
                  <a:srgbClr val="FF0000"/>
                </a:solidFill>
              </a:rPr>
              <a:t>Sensor Energy Behavior</a:t>
            </a:r>
            <a:endParaRPr lang="en-US" dirty="0">
              <a:solidFill>
                <a:srgbClr val="FF0000"/>
              </a:solidFill>
            </a:endParaRPr>
          </a:p>
        </p:txBody>
      </p:sp>
      <p:sp>
        <p:nvSpPr>
          <p:cNvPr id="71" name="TextBox 70"/>
          <p:cNvSpPr txBox="1"/>
          <p:nvPr/>
        </p:nvSpPr>
        <p:spPr>
          <a:xfrm>
            <a:off x="4800600" y="5105400"/>
            <a:ext cx="3733800" cy="369332"/>
          </a:xfrm>
          <a:prstGeom prst="rect">
            <a:avLst/>
          </a:prstGeom>
          <a:noFill/>
        </p:spPr>
        <p:txBody>
          <a:bodyPr wrap="square" rtlCol="0">
            <a:spAutoFit/>
          </a:bodyPr>
          <a:lstStyle/>
          <a:p>
            <a:endParaRPr lang="en-US" dirty="0"/>
          </a:p>
        </p:txBody>
      </p:sp>
      <p:pic>
        <p:nvPicPr>
          <p:cNvPr id="75778" name="Picture 2"/>
          <p:cNvPicPr>
            <a:picLocks noChangeAspect="1" noChangeArrowheads="1"/>
          </p:cNvPicPr>
          <p:nvPr/>
        </p:nvPicPr>
        <p:blipFill>
          <a:blip r:embed="rId11" cstate="print"/>
          <a:srcRect/>
          <a:stretch>
            <a:fillRect/>
          </a:stretch>
        </p:blipFill>
        <p:spPr bwMode="auto">
          <a:xfrm>
            <a:off x="304800" y="2286000"/>
            <a:ext cx="283464" cy="182880"/>
          </a:xfrm>
          <a:prstGeom prst="rect">
            <a:avLst/>
          </a:prstGeom>
          <a:noFill/>
          <a:ln w="9525">
            <a:noFill/>
            <a:miter lim="800000"/>
            <a:headEnd/>
            <a:tailEnd/>
          </a:ln>
        </p:spPr>
      </p:pic>
      <p:pic>
        <p:nvPicPr>
          <p:cNvPr id="75779" name="Picture 3"/>
          <p:cNvPicPr>
            <a:picLocks noChangeAspect="1" noChangeArrowheads="1"/>
          </p:cNvPicPr>
          <p:nvPr/>
        </p:nvPicPr>
        <p:blipFill>
          <a:blip r:embed="rId12" cstate="print"/>
          <a:srcRect/>
          <a:stretch>
            <a:fillRect/>
          </a:stretch>
        </p:blipFill>
        <p:spPr bwMode="auto">
          <a:xfrm>
            <a:off x="304800" y="4114800"/>
            <a:ext cx="283464" cy="182880"/>
          </a:xfrm>
          <a:prstGeom prst="rect">
            <a:avLst/>
          </a:prstGeom>
          <a:noFill/>
          <a:ln w="9525">
            <a:noFill/>
            <a:miter lim="800000"/>
            <a:headEnd/>
            <a:tailEnd/>
          </a:ln>
        </p:spPr>
      </p:pic>
      <p:sp>
        <p:nvSpPr>
          <p:cNvPr id="72" name="Right Arrow 71"/>
          <p:cNvSpPr/>
          <p:nvPr/>
        </p:nvSpPr>
        <p:spPr>
          <a:xfrm>
            <a:off x="4563481" y="5560458"/>
            <a:ext cx="42227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p:cNvSpPr txBox="1"/>
              <p:nvPr/>
            </p:nvSpPr>
            <p:spPr>
              <a:xfrm>
                <a:off x="307750" y="4886093"/>
                <a:ext cx="4199675" cy="1323439"/>
              </a:xfrm>
              <a:prstGeom prst="rect">
                <a:avLst/>
              </a:prstGeom>
              <a:noFill/>
            </p:spPr>
            <p:txBody>
              <a:bodyPr wrap="square" rtlCol="0">
                <a:spAutoFit/>
              </a:bodyPr>
              <a:lstStyle/>
              <a:p>
                <a:r>
                  <a:rPr lang="en-US" sz="1600" dirty="0" smtClean="0">
                    <a:latin typeface="+mj-lt"/>
                  </a:rPr>
                  <a:t>Two requirements for renewable energy cycle are:</a:t>
                </a:r>
              </a:p>
              <a:p>
                <a:pPr marL="342900" indent="-342900">
                  <a:buFont typeface="+mj-lt"/>
                  <a:buAutoNum type="arabicPeriod"/>
                </a:pPr>
                <a:r>
                  <a:rPr lang="en-US" sz="1600" dirty="0" smtClean="0">
                    <a:latin typeface="+mj-lt"/>
                  </a:rPr>
                  <a:t>Starts and ends at the same energy level over a period of cycle. </a:t>
                </a:r>
              </a:p>
              <a:p>
                <a:pPr marL="342900" indent="-342900">
                  <a:buFont typeface="+mj-lt"/>
                  <a:buAutoNum type="arabicPeriod"/>
                </a:pPr>
                <a:r>
                  <a:rPr lang="en-US" sz="1600" dirty="0" smtClean="0">
                    <a:latin typeface="+mj-lt"/>
                  </a:rPr>
                  <a:t>Energy level never falls below </a:t>
                </a:r>
                <a14:m>
                  <m:oMath xmlns:m="http://schemas.openxmlformats.org/officeDocument/2006/math">
                    <m:sSubSup>
                      <m:sSubSupPr>
                        <m:ctrlPr>
                          <a:rPr lang="en-US" sz="1600" i="1" dirty="0">
                            <a:latin typeface="Cambria Math"/>
                          </a:rPr>
                        </m:ctrlPr>
                      </m:sSubSupPr>
                      <m:e>
                        <m:r>
                          <a:rPr lang="en-US" sz="1600" i="1" dirty="0">
                            <a:latin typeface="Cambria Math"/>
                          </a:rPr>
                          <m:t>𝐸</m:t>
                        </m:r>
                      </m:e>
                      <m:sub>
                        <m:r>
                          <a:rPr lang="en-US" sz="1600" i="1" dirty="0">
                            <a:latin typeface="Cambria Math"/>
                          </a:rPr>
                          <m:t>𝑚𝑖𝑛</m:t>
                        </m:r>
                      </m:sub>
                      <m:sup/>
                    </m:sSubSup>
                  </m:oMath>
                </a14:m>
                <a:r>
                  <a:rPr lang="en-US" sz="1600" dirty="0" smtClean="0">
                    <a:latin typeface="+mj-lt"/>
                  </a:rPr>
                  <a:t> </a:t>
                </a:r>
                <a:endParaRPr lang="en-US" sz="1600" dirty="0">
                  <a:latin typeface="+mj-lt"/>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07750" y="4886093"/>
                <a:ext cx="4199675" cy="1323439"/>
              </a:xfrm>
              <a:prstGeom prst="rect">
                <a:avLst/>
              </a:prstGeom>
              <a:blipFill rotWithShape="1">
                <a:blip r:embed="rId13" cstate="print"/>
                <a:stretch>
                  <a:fillRect l="-726" t="-1382" r="-581" b="-5069"/>
                </a:stretch>
              </a:blipFill>
            </p:spPr>
            <p:txBody>
              <a:bodyPr/>
              <a:lstStyle/>
              <a:p>
                <a:r>
                  <a:rPr lang="en-US">
                    <a:noFill/>
                  </a:rPr>
                  <a:t> </a:t>
                </a:r>
              </a:p>
            </p:txBody>
          </p:sp>
        </mc:Fallback>
      </mc:AlternateContent>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1553" y="5343445"/>
            <a:ext cx="2301473" cy="738825"/>
          </a:xfrm>
          <a:prstGeom prst="rect">
            <a:avLst/>
          </a:prstGeom>
        </p:spPr>
      </p:pic>
      <p:pic>
        <p:nvPicPr>
          <p:cNvPr id="75" name="Picture 7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26463" y="5297798"/>
            <a:ext cx="1062162" cy="784472"/>
          </a:xfrm>
          <a:prstGeom prst="rect">
            <a:avLst/>
          </a:prstGeom>
        </p:spPr>
      </p:pic>
      <p:sp>
        <p:nvSpPr>
          <p:cNvPr id="7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20</a:t>
            </a:fld>
            <a:endParaRPr lang="en-US" dirty="0" smtClean="0"/>
          </a:p>
        </p:txBody>
      </p:sp>
    </p:spTree>
    <p:extLst>
      <p:ext uri="{BB962C8B-B14F-4D97-AF65-F5344CB8AC3E}">
        <p14:creationId xmlns:p14="http://schemas.microsoft.com/office/powerpoint/2010/main" val="29711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138 -0.00231 L 0.11684 0.0044 " pathEditMode="relative" rAng="0" ptsTypes="AA">
                                      <p:cBhvr>
                                        <p:cTn id="6" dur="1000" fill="hold"/>
                                        <p:tgtEl>
                                          <p:spTgt spid="5"/>
                                        </p:tgtEl>
                                        <p:attrNameLst>
                                          <p:attrName>ppt_x</p:attrName>
                                          <p:attrName>ppt_y</p:attrName>
                                        </p:attrNameLst>
                                      </p:cBhvr>
                                      <p:rCtr x="5764" y="324"/>
                                    </p:animMotion>
                                  </p:childTnLst>
                                </p:cTn>
                              </p:par>
                              <p:par>
                                <p:cTn id="7" presetID="1" presetClass="entr" presetSubtype="0" fill="hold" grpId="1" nodeType="withEffect">
                                  <p:stCondLst>
                                    <p:cond delay="100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xit" presetSubtype="0" fill="hold" grpId="0" nodeType="withEffect">
                                  <p:stCondLst>
                                    <p:cond delay="2000"/>
                                  </p:stCondLst>
                                  <p:childTnLst>
                                    <p:set>
                                      <p:cBhvr>
                                        <p:cTn id="10" dur="1" fill="hold">
                                          <p:stCondLst>
                                            <p:cond delay="0"/>
                                          </p:stCondLst>
                                        </p:cTn>
                                        <p:tgtEl>
                                          <p:spTgt spid="30"/>
                                        </p:tgtEl>
                                        <p:attrNameLst>
                                          <p:attrName>style.visibility</p:attrName>
                                        </p:attrNameLst>
                                      </p:cBhvr>
                                      <p:to>
                                        <p:strVal val="hidden"/>
                                      </p:to>
                                    </p:set>
                                  </p:childTnLst>
                                </p:cTn>
                              </p:par>
                              <p:par>
                                <p:cTn id="11" presetID="0" presetClass="path" presetSubtype="0" accel="50000" decel="50000" fill="hold" nodeType="withEffect">
                                  <p:stCondLst>
                                    <p:cond delay="2000"/>
                                  </p:stCondLst>
                                  <p:childTnLst>
                                    <p:animMotion origin="layout" path="M 0.11684 0.0044 L 0.25434 0.11867 " pathEditMode="relative" rAng="0" ptsTypes="AA">
                                      <p:cBhvr>
                                        <p:cTn id="12" dur="1000" fill="hold"/>
                                        <p:tgtEl>
                                          <p:spTgt spid="5"/>
                                        </p:tgtEl>
                                        <p:attrNameLst>
                                          <p:attrName>ppt_x</p:attrName>
                                          <p:attrName>ppt_y</p:attrName>
                                        </p:attrNameLst>
                                      </p:cBhvr>
                                      <p:rCtr x="6875" y="5714"/>
                                    </p:animMotion>
                                  </p:childTnLst>
                                </p:cTn>
                              </p:par>
                              <p:par>
                                <p:cTn id="13" presetID="22" presetClass="entr" presetSubtype="8"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30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up)">
                                      <p:cBhvr>
                                        <p:cTn id="20" dur="500"/>
                                        <p:tgtEl>
                                          <p:spTgt spid="5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up)">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1" presetClass="exit" presetSubtype="0" fill="hold" grpId="1" nodeType="withEffect">
                                  <p:stCondLst>
                                    <p:cond delay="2000"/>
                                  </p:stCondLst>
                                  <p:childTnLst>
                                    <p:set>
                                      <p:cBhvr>
                                        <p:cTn id="30" dur="1" fill="hold">
                                          <p:stCondLst>
                                            <p:cond delay="0"/>
                                          </p:stCondLst>
                                        </p:cTn>
                                        <p:tgtEl>
                                          <p:spTgt spid="32"/>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20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up)">
                                      <p:cBhvr>
                                        <p:cTn id="38" dur="500"/>
                                        <p:tgtEl>
                                          <p:spTgt spid="5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25434 0.11867 L 0.16268 0.16308 " pathEditMode="relative" rAng="0" ptsTypes="AA">
                                      <p:cBhvr>
                                        <p:cTn id="45" dur="1000" fill="hold"/>
                                        <p:tgtEl>
                                          <p:spTgt spid="5"/>
                                        </p:tgtEl>
                                        <p:attrNameLst>
                                          <p:attrName>ppt_x</p:attrName>
                                          <p:attrName>ppt_y</p:attrName>
                                        </p:attrNameLst>
                                      </p:cBhvr>
                                      <p:rCtr x="-4583" y="2221"/>
                                    </p:animMotion>
                                  </p:childTnLst>
                                </p:cTn>
                              </p:par>
                              <p:par>
                                <p:cTn id="46" presetID="0" presetClass="path" presetSubtype="0" accel="50000" decel="50000" fill="hold" nodeType="withEffect">
                                  <p:stCondLst>
                                    <p:cond delay="1000"/>
                                  </p:stCondLst>
                                  <p:childTnLst>
                                    <p:animMotion origin="layout" path="M 0.16268 0.16308 L 0.19601 0.28522 " pathEditMode="relative" rAng="0" ptsTypes="AA">
                                      <p:cBhvr>
                                        <p:cTn id="47" dur="1000" fill="hold"/>
                                        <p:tgtEl>
                                          <p:spTgt spid="5"/>
                                        </p:tgtEl>
                                        <p:attrNameLst>
                                          <p:attrName>ppt_x</p:attrName>
                                          <p:attrName>ppt_y</p:attrName>
                                        </p:attrNameLst>
                                      </p:cBhvr>
                                      <p:rCtr x="1667" y="6107"/>
                                    </p:animMotion>
                                  </p:childTnLst>
                                </p:cTn>
                              </p:par>
                              <p:par>
                                <p:cTn id="48" presetID="0" presetClass="path" presetSubtype="0" accel="50000" decel="50000" fill="hold" nodeType="withEffect">
                                  <p:stCondLst>
                                    <p:cond delay="2000"/>
                                  </p:stCondLst>
                                  <p:childTnLst>
                                    <p:animMotion origin="layout" path="M 0.19601 0.28521 L 0.30399 0.36756 " pathEditMode="relative" rAng="0" ptsTypes="AA">
                                      <p:cBhvr>
                                        <p:cTn id="49" dur="1000" fill="hold"/>
                                        <p:tgtEl>
                                          <p:spTgt spid="5"/>
                                        </p:tgtEl>
                                        <p:attrNameLst>
                                          <p:attrName>ppt_x</p:attrName>
                                          <p:attrName>ppt_y</p:attrName>
                                        </p:attrNameLst>
                                      </p:cBhvr>
                                      <p:rCtr x="5399" y="4118"/>
                                    </p:animMotion>
                                  </p:childTnLst>
                                </p:cTn>
                              </p:par>
                              <p:par>
                                <p:cTn id="50" presetID="0" presetClass="path" presetSubtype="0" accel="50000" decel="50000" fill="hold" nodeType="withEffect">
                                  <p:stCondLst>
                                    <p:cond delay="3000"/>
                                  </p:stCondLst>
                                  <p:childTnLst>
                                    <p:animMotion origin="layout" path="M 0.30399 0.36756 L 0.18733 0.4897 " pathEditMode="relative" rAng="0" ptsTypes="AA">
                                      <p:cBhvr>
                                        <p:cTn id="51" dur="1000" fill="hold"/>
                                        <p:tgtEl>
                                          <p:spTgt spid="5"/>
                                        </p:tgtEl>
                                        <p:attrNameLst>
                                          <p:attrName>ppt_x</p:attrName>
                                          <p:attrName>ppt_y</p:attrName>
                                        </p:attrNameLst>
                                      </p:cBhvr>
                                      <p:rCtr x="-5833" y="6107"/>
                                    </p:animMotion>
                                  </p:childTnLst>
                                </p:cTn>
                              </p:par>
                              <p:par>
                                <p:cTn id="52" presetID="0" presetClass="path" presetSubtype="0" accel="50000" decel="50000" fill="hold" nodeType="withEffect">
                                  <p:stCondLst>
                                    <p:cond delay="4000"/>
                                  </p:stCondLst>
                                  <p:childTnLst>
                                    <p:animMotion origin="layout" path="M 0.18733 0.4897 L 0.09566 0.35646 " pathEditMode="relative" rAng="0" ptsTypes="AA">
                                      <p:cBhvr>
                                        <p:cTn id="53" dur="1000" fill="hold"/>
                                        <p:tgtEl>
                                          <p:spTgt spid="5"/>
                                        </p:tgtEl>
                                        <p:attrNameLst>
                                          <p:attrName>ppt_x</p:attrName>
                                          <p:attrName>ppt_y</p:attrName>
                                        </p:attrNameLst>
                                      </p:cBhvr>
                                      <p:rCtr x="-4583" y="-6662"/>
                                    </p:animMotion>
                                  </p:childTnLst>
                                </p:cTn>
                              </p:par>
                              <p:par>
                                <p:cTn id="54" presetID="0" presetClass="path" presetSubtype="0" accel="50000" decel="50000" fill="hold" nodeType="withEffect">
                                  <p:stCondLst>
                                    <p:cond delay="5000"/>
                                  </p:stCondLst>
                                  <p:childTnLst>
                                    <p:animMotion origin="layout" path="M 0.09566 0.35646 L -0.10434 0.44529 " pathEditMode="relative" rAng="0" ptsTypes="AA">
                                      <p:cBhvr>
                                        <p:cTn id="55" dur="1000" fill="hold"/>
                                        <p:tgtEl>
                                          <p:spTgt spid="5"/>
                                        </p:tgtEl>
                                        <p:attrNameLst>
                                          <p:attrName>ppt_x</p:attrName>
                                          <p:attrName>ppt_y</p:attrName>
                                        </p:attrNameLst>
                                      </p:cBhvr>
                                      <p:rCtr x="-10000" y="4441"/>
                                    </p:animMotion>
                                  </p:childTnLst>
                                </p:cTn>
                              </p:par>
                              <p:par>
                                <p:cTn id="56" presetID="0" presetClass="path" presetSubtype="0" accel="50000" decel="50000" fill="hold" nodeType="withEffect">
                                  <p:stCondLst>
                                    <p:cond delay="6000"/>
                                  </p:stCondLst>
                                  <p:childTnLst>
                                    <p:animMotion origin="layout" path="M -0.10434 0.4453 L -0.07934 0.10086 " pathEditMode="relative" rAng="0" ptsTypes="AA">
                                      <p:cBhvr>
                                        <p:cTn id="57" dur="1000" fill="hold"/>
                                        <p:tgtEl>
                                          <p:spTgt spid="5"/>
                                        </p:tgtEl>
                                        <p:attrNameLst>
                                          <p:attrName>ppt_x</p:attrName>
                                          <p:attrName>ppt_y</p:attrName>
                                        </p:attrNameLst>
                                      </p:cBhvr>
                                      <p:rCtr x="1250" y="-17233"/>
                                    </p:animMotion>
                                  </p:childTnLst>
                                </p:cTn>
                              </p:par>
                              <p:par>
                                <p:cTn id="58" presetID="0" presetClass="path" presetSubtype="0" accel="50000" decel="50000" fill="hold" nodeType="withEffect">
                                  <p:stCondLst>
                                    <p:cond delay="7000"/>
                                  </p:stCondLst>
                                  <p:childTnLst>
                                    <p:animMotion origin="layout" path="M -0.07934 0.10085 L 0.00399 0.1566 " pathEditMode="relative" rAng="0" ptsTypes="AA">
                                      <p:cBhvr>
                                        <p:cTn id="59" dur="1000" fill="hold"/>
                                        <p:tgtEl>
                                          <p:spTgt spid="5"/>
                                        </p:tgtEl>
                                        <p:attrNameLst>
                                          <p:attrName>ppt_x</p:attrName>
                                          <p:attrName>ppt_y</p:attrName>
                                        </p:attrNameLst>
                                      </p:cBhvr>
                                      <p:rCtr x="4167" y="2776"/>
                                    </p:animMotion>
                                  </p:childTnLst>
                                </p:cTn>
                              </p:par>
                              <p:par>
                                <p:cTn id="60" presetID="0" presetClass="path" presetSubtype="0" accel="50000" decel="50000" fill="hold" nodeType="withEffect">
                                  <p:stCondLst>
                                    <p:cond delay="8000"/>
                                  </p:stCondLst>
                                  <p:childTnLst>
                                    <p:animMotion origin="layout" path="M 0.00399 0.1566 L -0.00434 0.00115 " pathEditMode="relative" rAng="0" ptsTypes="AA">
                                      <p:cBhvr>
                                        <p:cTn id="61" dur="1000" fill="hold"/>
                                        <p:tgtEl>
                                          <p:spTgt spid="5"/>
                                        </p:tgtEl>
                                        <p:attrNameLst>
                                          <p:attrName>ppt_x</p:attrName>
                                          <p:attrName>ppt_y</p:attrName>
                                        </p:attrNameLst>
                                      </p:cBhvr>
                                      <p:rCtr x="-417" y="-7772"/>
                                    </p:animMotion>
                                  </p:childTnLst>
                                </p:cTn>
                              </p:par>
                              <p:par>
                                <p:cTn id="62" presetID="22" presetClass="entr" presetSubtype="8"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left)">
                                      <p:cBhvr>
                                        <p:cTn id="64" dur="9000"/>
                                        <p:tgtEl>
                                          <p:spTgt spid="52"/>
                                        </p:tgtEl>
                                      </p:cBhvr>
                                    </p:animEffect>
                                  </p:childTnLst>
                                </p:cTn>
                              </p:par>
                              <p:par>
                                <p:cTn id="65" presetID="1" presetClass="entr" presetSubtype="0" fill="hold" nodeType="withEffect">
                                  <p:stCondLst>
                                    <p:cond delay="800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par>
                                <p:cTn id="72" presetID="1" presetClass="entr" presetSubtype="0"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childTnLst>
                                </p:cTn>
                              </p:par>
                              <p:par>
                                <p:cTn id="78" presetID="22" presetClass="entr" presetSubtype="8"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wipe(left)">
                                      <p:cBhvr>
                                        <p:cTn id="80" dur="5000"/>
                                        <p:tgtEl>
                                          <p:spTgt spid="5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left)">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74"/>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57" grpId="0"/>
      <p:bldP spid="58" grpId="0"/>
      <p:bldP spid="72"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Optimal Traveling Path</a:t>
            </a:r>
            <a:endParaRPr lang="en-US" sz="3200" dirty="0"/>
          </a:p>
        </p:txBody>
      </p:sp>
      <p:sp>
        <p:nvSpPr>
          <p:cNvPr id="3" name="Content Placeholder 2"/>
          <p:cNvSpPr>
            <a:spLocks noGrp="1"/>
          </p:cNvSpPr>
          <p:nvPr>
            <p:ph idx="1"/>
          </p:nvPr>
        </p:nvSpPr>
        <p:spPr>
          <a:xfrm>
            <a:off x="514350" y="1752600"/>
            <a:ext cx="8248650" cy="4800600"/>
          </a:xfrm>
        </p:spPr>
        <p:txBody>
          <a:bodyPr/>
          <a:lstStyle/>
          <a:p>
            <a:pPr algn="just" eaLnBrk="1" hangingPunct="1">
              <a:spcAft>
                <a:spcPts val="0"/>
              </a:spcAft>
            </a:pPr>
            <a:r>
              <a:rPr lang="en-US" sz="2400" dirty="0" smtClean="0"/>
              <a:t>In an optimal solution, </a:t>
            </a:r>
            <a:r>
              <a:rPr lang="en-US" sz="2400" dirty="0" smtClean="0">
                <a:solidFill>
                  <a:srgbClr val="FF0000"/>
                </a:solidFill>
              </a:rPr>
              <a:t>the WCV must move along the shortest Hamiltonian cycle </a:t>
            </a:r>
            <a:r>
              <a:rPr lang="en-US" sz="2400" dirty="0" smtClean="0"/>
              <a:t>that crosses all sensor nodes and the service station</a:t>
            </a:r>
          </a:p>
          <a:p>
            <a:pPr lvl="1" algn="just" eaLnBrk="1" hangingPunct="1">
              <a:spcAft>
                <a:spcPts val="1200"/>
              </a:spcAft>
            </a:pPr>
            <a:r>
              <a:rPr lang="en-US" sz="2400" dirty="0" smtClean="0"/>
              <a:t>Obtained by solving the Traveling Salesman Problem (TSP) </a:t>
            </a:r>
          </a:p>
          <a:p>
            <a:pPr algn="just" eaLnBrk="1" hangingPunct="1">
              <a:spcAft>
                <a:spcPts val="0"/>
              </a:spcAft>
            </a:pPr>
            <a:r>
              <a:rPr lang="en-US" sz="2400" dirty="0" smtClean="0"/>
              <a:t>The shortest cycle may not be unique</a:t>
            </a:r>
          </a:p>
          <a:p>
            <a:pPr algn="just" eaLnBrk="1" hangingPunct="1">
              <a:spcAft>
                <a:spcPts val="1200"/>
              </a:spcAft>
            </a:pPr>
            <a:r>
              <a:rPr lang="en-US" sz="2400" dirty="0" smtClean="0"/>
              <a:t>WCV can follow either direction</a:t>
            </a:r>
          </a:p>
          <a:p>
            <a:pPr algn="just" eaLnBrk="1" hangingPunct="1">
              <a:spcAft>
                <a:spcPts val="0"/>
              </a:spcAft>
            </a:pPr>
            <a:r>
              <a:rPr lang="en-US" sz="2400" dirty="0" smtClean="0"/>
              <a:t>Any shortest path can achieve the same optimal objective</a:t>
            </a:r>
            <a:endParaRPr lang="en-US" sz="2400" dirty="0"/>
          </a:p>
        </p:txBody>
      </p:sp>
      <p:sp>
        <p:nvSpPr>
          <p:cNvPr id="5"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21</a:t>
            </a:fld>
            <a:endParaRPr lang="en-US" dirty="0" smtClean="0"/>
          </a:p>
        </p:txBody>
      </p:sp>
    </p:spTree>
    <p:extLst>
      <p:ext uri="{BB962C8B-B14F-4D97-AF65-F5344CB8AC3E}">
        <p14:creationId xmlns:p14="http://schemas.microsoft.com/office/powerpoint/2010/main" val="4587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Charging Schedule and Data Routing</a:t>
            </a:r>
            <a:endParaRPr lang="en-US" sz="3200" dirty="0"/>
          </a:p>
        </p:txBody>
      </p:sp>
      <p:sp>
        <p:nvSpPr>
          <p:cNvPr id="30" name="Oval 29"/>
          <p:cNvSpPr/>
          <p:nvPr/>
        </p:nvSpPr>
        <p:spPr>
          <a:xfrm>
            <a:off x="6813550" y="3411537"/>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7270750" y="46259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8610600" y="531495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7545387" y="6096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6334125" y="4973637"/>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3856037" y="56165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val 35"/>
          <p:cNvSpPr/>
          <p:nvPr/>
        </p:nvSpPr>
        <p:spPr>
          <a:xfrm>
            <a:off x="4070350" y="32162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a:xfrm>
            <a:off x="4994275" y="35560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 name="Content Placeholder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5662" y="3784600"/>
            <a:ext cx="398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87" y="1847850"/>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7825" y="1779587"/>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a:endCxn id="43" idx="2"/>
          </p:cNvCxnSpPr>
          <p:nvPr/>
        </p:nvCxnSpPr>
        <p:spPr>
          <a:xfrm>
            <a:off x="4826000" y="2224087"/>
            <a:ext cx="1454150" cy="100013"/>
          </a:xfrm>
          <a:prstGeom prst="straightConnector1">
            <a:avLst/>
          </a:prstGeom>
          <a:ln>
            <a:solidFill>
              <a:schemeClr val="tx1"/>
            </a:solidFill>
            <a:tailEnd type="arrow"/>
          </a:ln>
          <a:effectLst/>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6481762" y="2382837"/>
            <a:ext cx="1376363" cy="714375"/>
          </a:xfrm>
          <a:prstGeom prst="straightConnector1">
            <a:avLst/>
          </a:prstGeom>
          <a:ln>
            <a:solidFill>
              <a:schemeClr val="tx1"/>
            </a:solidFill>
            <a:tailEnd type="arrow"/>
          </a:ln>
          <a:effectLst/>
        </p:spPr>
        <p:style>
          <a:lnRef idx="1">
            <a:schemeClr val="dk1"/>
          </a:lnRef>
          <a:fillRef idx="0">
            <a:schemeClr val="dk1"/>
          </a:fillRef>
          <a:effectRef idx="0">
            <a:schemeClr val="dk1"/>
          </a:effectRef>
          <a:fontRef idx="minor">
            <a:schemeClr val="tx1"/>
          </a:fontRef>
        </p:style>
      </p:cxnSp>
      <p:sp>
        <p:nvSpPr>
          <p:cNvPr id="43" name="Oval 42"/>
          <p:cNvSpPr/>
          <p:nvPr/>
        </p:nvSpPr>
        <p:spPr>
          <a:xfrm>
            <a:off x="6280150" y="2209800"/>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4" name="Straight Arrow Connector 43"/>
          <p:cNvCxnSpPr>
            <a:stCxn id="53" idx="2"/>
          </p:cNvCxnSpPr>
          <p:nvPr/>
        </p:nvCxnSpPr>
        <p:spPr>
          <a:xfrm flipH="1">
            <a:off x="7042150" y="3178175"/>
            <a:ext cx="782637" cy="295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69125" y="3619500"/>
            <a:ext cx="377825" cy="1019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488237" y="4794250"/>
            <a:ext cx="1138238" cy="617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7751762" y="5483225"/>
            <a:ext cx="852488" cy="666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4" idx="5"/>
          </p:cNvCxnSpPr>
          <p:nvPr/>
        </p:nvCxnSpPr>
        <p:spPr>
          <a:xfrm flipH="1" flipV="1">
            <a:off x="6529387" y="5168900"/>
            <a:ext cx="1027113" cy="966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4" idx="2"/>
          </p:cNvCxnSpPr>
          <p:nvPr/>
        </p:nvCxnSpPr>
        <p:spPr>
          <a:xfrm flipH="1">
            <a:off x="4070350" y="5087937"/>
            <a:ext cx="2263775" cy="642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6" idx="4"/>
          </p:cNvCxnSpPr>
          <p:nvPr/>
        </p:nvCxnSpPr>
        <p:spPr>
          <a:xfrm flipV="1">
            <a:off x="3970337" y="3444875"/>
            <a:ext cx="214313" cy="2163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298950" y="3373437"/>
            <a:ext cx="719137" cy="2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7" idx="1"/>
          </p:cNvCxnSpPr>
          <p:nvPr/>
        </p:nvCxnSpPr>
        <p:spPr>
          <a:xfrm flipH="1" flipV="1">
            <a:off x="4657725" y="2301875"/>
            <a:ext cx="369887" cy="1287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824787" y="3063875"/>
            <a:ext cx="228600"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 name="Picture 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1087" y="1857375"/>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Content Placeholder 2"/>
          <p:cNvSpPr>
            <a:spLocks noGrp="1"/>
          </p:cNvSpPr>
          <p:nvPr>
            <p:ph idx="1"/>
          </p:nvPr>
        </p:nvSpPr>
        <p:spPr>
          <a:xfrm>
            <a:off x="527050" y="1768474"/>
            <a:ext cx="3657600" cy="4525963"/>
          </a:xfrm>
        </p:spPr>
        <p:txBody>
          <a:bodyPr/>
          <a:lstStyle/>
          <a:p>
            <a:pPr eaLnBrk="1" hangingPunct="1">
              <a:buFont typeface="Wingdings" pitchFamily="2" charset="2"/>
              <a:buChar char="ü"/>
            </a:pPr>
            <a:r>
              <a:rPr lang="en-US" sz="2400" dirty="0" smtClean="0"/>
              <a:t>Traveling path for WCV</a:t>
            </a:r>
          </a:p>
          <a:p>
            <a:pPr eaLnBrk="1" hangingPunct="1">
              <a:buNone/>
            </a:pPr>
            <a:endParaRPr lang="en-US" sz="2400" dirty="0" smtClean="0"/>
          </a:p>
          <a:p>
            <a:pPr eaLnBrk="1" hangingPunct="1">
              <a:buFont typeface="Arial" charset="0"/>
              <a:buBlip>
                <a:blip r:embed="rId6"/>
              </a:buBlip>
            </a:pPr>
            <a:r>
              <a:rPr lang="en-US" sz="2400" dirty="0" smtClean="0"/>
              <a:t>Charging schedule at each node</a:t>
            </a:r>
          </a:p>
          <a:p>
            <a:pPr eaLnBrk="1" hangingPunct="1">
              <a:buFont typeface="Arial" charset="0"/>
              <a:buBlip>
                <a:blip r:embed="rId6"/>
              </a:buBlip>
            </a:pPr>
            <a:r>
              <a:rPr lang="en-US" sz="2400" dirty="0" smtClean="0"/>
              <a:t>Multi-hop data routing</a:t>
            </a:r>
            <a:endParaRPr lang="en-US" sz="2400" dirty="0"/>
          </a:p>
        </p:txBody>
      </p:sp>
      <p:sp>
        <p:nvSpPr>
          <p:cNvPr id="5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22</a:t>
            </a:fld>
            <a:endParaRPr lang="en-US" dirty="0" smtClean="0"/>
          </a:p>
        </p:txBody>
      </p:sp>
    </p:spTree>
    <p:extLst>
      <p:ext uri="{BB962C8B-B14F-4D97-AF65-F5344CB8AC3E}">
        <p14:creationId xmlns:p14="http://schemas.microsoft.com/office/powerpoint/2010/main" val="3510707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ie\Desktop\Chapter7\NewFig\f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9" y="1815659"/>
            <a:ext cx="8719067" cy="33124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Optimization Problem</a:t>
            </a:r>
            <a:endParaRPr lang="en-US" sz="3200" dirty="0"/>
          </a:p>
        </p:txBody>
      </p:sp>
      <p:cxnSp>
        <p:nvCxnSpPr>
          <p:cNvPr id="29" name="Straight Arrow Connector 28"/>
          <p:cNvCxnSpPr/>
          <p:nvPr/>
        </p:nvCxnSpPr>
        <p:spPr>
          <a:xfrm>
            <a:off x="4286304" y="2342006"/>
            <a:ext cx="298174"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569104" y="1834691"/>
            <a:ext cx="411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solidFill>
                  <a:srgbClr val="0000FF"/>
                </a:solidFill>
              </a:rPr>
              <a:t>The ratio of the WCV’s vacation time to a cycle time </a:t>
            </a:r>
          </a:p>
        </p:txBody>
      </p:sp>
      <p:cxnSp>
        <p:nvCxnSpPr>
          <p:cNvPr id="39" name="Straight Connector 38"/>
          <p:cNvCxnSpPr/>
          <p:nvPr/>
        </p:nvCxnSpPr>
        <p:spPr>
          <a:xfrm>
            <a:off x="2540793" y="5079549"/>
            <a:ext cx="7874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48507" y="5079549"/>
            <a:ext cx="86614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a:spLocks noChangeArrowheads="1"/>
          </p:cNvSpPr>
          <p:nvPr/>
        </p:nvSpPr>
        <p:spPr bwMode="auto">
          <a:xfrm>
            <a:off x="2496343" y="5101774"/>
            <a:ext cx="898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srgbClr val="FF0000"/>
                </a:solidFill>
              </a:rPr>
              <a:t>Data routing</a:t>
            </a:r>
            <a:endParaRPr lang="en-US" dirty="0">
              <a:solidFill>
                <a:srgbClr val="FF0000"/>
              </a:solidFill>
            </a:endParaRPr>
          </a:p>
        </p:txBody>
      </p:sp>
      <p:sp>
        <p:nvSpPr>
          <p:cNvPr id="42" name="TextBox 41"/>
          <p:cNvSpPr txBox="1">
            <a:spLocks noChangeArrowheads="1"/>
          </p:cNvSpPr>
          <p:nvPr/>
        </p:nvSpPr>
        <p:spPr bwMode="auto">
          <a:xfrm>
            <a:off x="3356504" y="5105400"/>
            <a:ext cx="1117600" cy="71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srgbClr val="FF0000"/>
                </a:solidFill>
              </a:rPr>
              <a:t>Charging schedule</a:t>
            </a:r>
            <a:endParaRPr lang="en-US" dirty="0">
              <a:solidFill>
                <a:srgbClr val="FF0000"/>
              </a:solidFill>
            </a:endParaRPr>
          </a:p>
        </p:txBody>
      </p:sp>
      <p:sp>
        <p:nvSpPr>
          <p:cNvPr id="43" name="Oval 42"/>
          <p:cNvSpPr/>
          <p:nvPr/>
        </p:nvSpPr>
        <p:spPr>
          <a:xfrm>
            <a:off x="3542506" y="2067369"/>
            <a:ext cx="731838" cy="549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2945606" y="3868968"/>
            <a:ext cx="596900" cy="407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2422164" y="4302570"/>
            <a:ext cx="1290999" cy="388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TextBox 45"/>
          <p:cNvSpPr txBox="1">
            <a:spLocks noChangeArrowheads="1"/>
          </p:cNvSpPr>
          <p:nvPr/>
        </p:nvSpPr>
        <p:spPr bwMode="auto">
          <a:xfrm>
            <a:off x="646215" y="5791200"/>
            <a:ext cx="6972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solidFill>
                  <a:srgbClr val="FF0000"/>
                </a:solidFill>
              </a:rPr>
              <a:t>Nonlinear optimization problem: NP-hard in general. </a:t>
            </a:r>
          </a:p>
        </p:txBody>
      </p:sp>
      <p:sp>
        <p:nvSpPr>
          <p:cNvPr id="48" name="TextBox 47"/>
          <p:cNvSpPr txBox="1">
            <a:spLocks noChangeArrowheads="1"/>
          </p:cNvSpPr>
          <p:nvPr/>
        </p:nvSpPr>
        <p:spPr bwMode="auto">
          <a:xfrm>
            <a:off x="4343397" y="5105400"/>
            <a:ext cx="1319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solidFill>
                  <a:srgbClr val="FF0000"/>
                </a:solidFill>
              </a:rPr>
              <a:t>Consumed energy</a:t>
            </a:r>
            <a:endParaRPr lang="en-US" dirty="0">
              <a:solidFill>
                <a:srgbClr val="FF0000"/>
              </a:solidFill>
            </a:endParaRPr>
          </a:p>
        </p:txBody>
      </p:sp>
      <p:sp>
        <p:nvSpPr>
          <p:cNvPr id="49"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23</a:t>
            </a:fld>
            <a:endParaRPr lang="en-US" dirty="0" smtClean="0"/>
          </a:p>
        </p:txBody>
      </p:sp>
      <p:cxnSp>
        <p:nvCxnSpPr>
          <p:cNvPr id="50" name="Straight Connector 49"/>
          <p:cNvCxnSpPr/>
          <p:nvPr/>
        </p:nvCxnSpPr>
        <p:spPr>
          <a:xfrm>
            <a:off x="4587022" y="5079549"/>
            <a:ext cx="275979"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descr="C:\Users\Xie\Desktop\Chapter7\NewFig\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943" y="2991981"/>
            <a:ext cx="744682" cy="1593273"/>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a:off x="7655500" y="2795650"/>
            <a:ext cx="286251"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7941625" y="2431475"/>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solidFill>
                  <a:srgbClr val="0000FF"/>
                </a:solidFill>
              </a:rPr>
              <a:t>Routing </a:t>
            </a:r>
            <a:r>
              <a:rPr lang="en-US" dirty="0">
                <a:solidFill>
                  <a:srgbClr val="0000FF"/>
                </a:solidFill>
              </a:rPr>
              <a:t>constraint </a:t>
            </a:r>
          </a:p>
        </p:txBody>
      </p:sp>
      <p:cxnSp>
        <p:nvCxnSpPr>
          <p:cNvPr id="33" name="Straight Arrow Connector 32"/>
          <p:cNvCxnSpPr/>
          <p:nvPr/>
        </p:nvCxnSpPr>
        <p:spPr>
          <a:xfrm>
            <a:off x="7643750" y="3257312"/>
            <a:ext cx="286251"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7798625" y="2994078"/>
            <a:ext cx="14908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solidFill>
                  <a:srgbClr val="0000FF"/>
                </a:solidFill>
              </a:rPr>
              <a:t>   Energy consumption</a:t>
            </a:r>
            <a:endParaRPr lang="en-US" dirty="0">
              <a:solidFill>
                <a:srgbClr val="0000FF"/>
              </a:solidFill>
            </a:endParaRPr>
          </a:p>
        </p:txBody>
      </p:sp>
      <p:cxnSp>
        <p:nvCxnSpPr>
          <p:cNvPr id="35" name="Straight Arrow Connector 34"/>
          <p:cNvCxnSpPr/>
          <p:nvPr/>
        </p:nvCxnSpPr>
        <p:spPr>
          <a:xfrm>
            <a:off x="7168174" y="3724306"/>
            <a:ext cx="314876"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7516112" y="3540156"/>
            <a:ext cx="2125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solidFill>
                  <a:srgbClr val="0000FF"/>
                </a:solidFill>
              </a:rPr>
              <a:t>Time constraint</a:t>
            </a:r>
          </a:p>
        </p:txBody>
      </p:sp>
      <p:sp>
        <p:nvSpPr>
          <p:cNvPr id="37" name="TextBox 36"/>
          <p:cNvSpPr txBox="1">
            <a:spLocks noChangeArrowheads="1"/>
          </p:cNvSpPr>
          <p:nvPr/>
        </p:nvSpPr>
        <p:spPr bwMode="auto">
          <a:xfrm>
            <a:off x="7798625" y="3993573"/>
            <a:ext cx="1592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solidFill>
                  <a:srgbClr val="0000FF"/>
                </a:solidFill>
              </a:rPr>
              <a:t>Cycle </a:t>
            </a:r>
            <a:r>
              <a:rPr lang="en-US" dirty="0">
                <a:solidFill>
                  <a:srgbClr val="0000FF"/>
                </a:solidFill>
              </a:rPr>
              <a:t>constraints</a:t>
            </a:r>
          </a:p>
        </p:txBody>
      </p:sp>
      <p:sp>
        <p:nvSpPr>
          <p:cNvPr id="38" name="Left Brace 37"/>
          <p:cNvSpPr/>
          <p:nvPr/>
        </p:nvSpPr>
        <p:spPr>
          <a:xfrm flipH="1">
            <a:off x="7607274" y="3993573"/>
            <a:ext cx="182562" cy="623455"/>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0000FF"/>
              </a:solidFill>
            </a:endParaRPr>
          </a:p>
        </p:txBody>
      </p:sp>
    </p:spTree>
    <p:extLst>
      <p:ext uri="{BB962C8B-B14F-4D97-AF65-F5344CB8AC3E}">
        <p14:creationId xmlns:p14="http://schemas.microsoft.com/office/powerpoint/2010/main" val="30189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2" grpId="0"/>
      <p:bldP spid="43" grpId="0" animBg="1"/>
      <p:bldP spid="44" grpId="0" animBg="1"/>
      <p:bldP spid="45" grpId="0" animBg="1"/>
      <p:bldP spid="46" grpId="0"/>
      <p:bldP spid="48" grpId="0"/>
      <p:bldP spid="32" grpId="0"/>
      <p:bldP spid="34" grpId="0"/>
      <p:bldP spid="36" grpId="0"/>
      <p:bldP spid="37" grpId="0"/>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 Near-Optimal Solution</a:t>
            </a:r>
            <a:endParaRPr lang="en-US" sz="3200" dirty="0"/>
          </a:p>
        </p:txBody>
      </p:sp>
      <p:sp>
        <p:nvSpPr>
          <p:cNvPr id="27"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24</a:t>
            </a:fld>
            <a:endParaRPr lang="en-US" dirty="0" smtClean="0"/>
          </a:p>
        </p:txBody>
      </p:sp>
      <p:sp>
        <p:nvSpPr>
          <p:cNvPr id="28" name="Content Placeholder 2"/>
          <p:cNvSpPr>
            <a:spLocks noGrp="1"/>
          </p:cNvSpPr>
          <p:nvPr>
            <p:ph idx="1"/>
          </p:nvPr>
        </p:nvSpPr>
        <p:spPr>
          <a:xfrm>
            <a:off x="4267200" y="3361944"/>
            <a:ext cx="1039368" cy="399288"/>
          </a:xfrm>
        </p:spPr>
        <p:txBody>
          <a:bodyPr/>
          <a:lstStyle/>
          <a:p>
            <a:pPr marL="0" indent="0" eaLnBrk="1" hangingPunct="1">
              <a:buFont typeface="Arial" charset="0"/>
              <a:buNone/>
            </a:pPr>
            <a:r>
              <a:rPr lang="en-US" sz="2000" dirty="0" smtClean="0"/>
              <a:t>OPT-R</a:t>
            </a:r>
          </a:p>
        </p:txBody>
      </p:sp>
      <p:sp>
        <p:nvSpPr>
          <p:cNvPr id="29" name="Rounded Rectangle 28"/>
          <p:cNvSpPr/>
          <p:nvPr/>
        </p:nvSpPr>
        <p:spPr>
          <a:xfrm>
            <a:off x="1658112" y="1914144"/>
            <a:ext cx="1828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Problem OPT </a:t>
            </a:r>
          </a:p>
        </p:txBody>
      </p:sp>
      <p:sp>
        <p:nvSpPr>
          <p:cNvPr id="30" name="Rounded Rectangle 29"/>
          <p:cNvSpPr/>
          <p:nvPr/>
        </p:nvSpPr>
        <p:spPr>
          <a:xfrm>
            <a:off x="1658112" y="3361944"/>
            <a:ext cx="1828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Problem OPT</a:t>
            </a:r>
            <a:r>
              <a:rPr lang="en-US" sz="1600" dirty="0">
                <a:solidFill>
                  <a:schemeClr val="tx1"/>
                </a:solidFill>
              </a:rPr>
              <a:t>-R </a:t>
            </a:r>
          </a:p>
        </p:txBody>
      </p:sp>
      <p:sp>
        <p:nvSpPr>
          <p:cNvPr id="31" name="Rounded Rectangle 30"/>
          <p:cNvSpPr/>
          <p:nvPr/>
        </p:nvSpPr>
        <p:spPr>
          <a:xfrm>
            <a:off x="1658112" y="4962144"/>
            <a:ext cx="1828800" cy="6858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Problem OPT-L </a:t>
            </a:r>
          </a:p>
        </p:txBody>
      </p:sp>
      <p:cxnSp>
        <p:nvCxnSpPr>
          <p:cNvPr id="32" name="Straight Arrow Connector 31"/>
          <p:cNvCxnSpPr>
            <a:stCxn id="29" idx="2"/>
            <a:endCxn id="30" idx="0"/>
          </p:cNvCxnSpPr>
          <p:nvPr/>
        </p:nvCxnSpPr>
        <p:spPr>
          <a:xfrm>
            <a:off x="2572512" y="2599944"/>
            <a:ext cx="0" cy="76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2"/>
            <a:endCxn id="31" idx="0"/>
          </p:cNvCxnSpPr>
          <p:nvPr/>
        </p:nvCxnSpPr>
        <p:spPr>
          <a:xfrm>
            <a:off x="2572512" y="4047744"/>
            <a:ext cx="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2581656" y="2669762"/>
            <a:ext cx="177088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t>Change-of-variable technique</a:t>
            </a:r>
          </a:p>
        </p:txBody>
      </p:sp>
      <p:sp>
        <p:nvSpPr>
          <p:cNvPr id="35" name="TextBox 34"/>
          <p:cNvSpPr txBox="1">
            <a:spLocks noChangeArrowheads="1"/>
          </p:cNvSpPr>
          <p:nvPr/>
        </p:nvSpPr>
        <p:spPr bwMode="auto">
          <a:xfrm>
            <a:off x="2724912" y="4209669"/>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a:t>Piecewise linear approximation</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425" y="1687591"/>
            <a:ext cx="40100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ounded Rectangle 36"/>
          <p:cNvSpPr/>
          <p:nvPr/>
        </p:nvSpPr>
        <p:spPr>
          <a:xfrm>
            <a:off x="1658112" y="3361944"/>
            <a:ext cx="1828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8" name="Rounded Rectangle 37"/>
          <p:cNvSpPr/>
          <p:nvPr/>
        </p:nvSpPr>
        <p:spPr>
          <a:xfrm>
            <a:off x="1658112" y="4962144"/>
            <a:ext cx="18288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39" name="TextBox 38"/>
          <p:cNvSpPr txBox="1">
            <a:spLocks noChangeArrowheads="1"/>
          </p:cNvSpPr>
          <p:nvPr/>
        </p:nvSpPr>
        <p:spPr bwMode="auto">
          <a:xfrm>
            <a:off x="2724912" y="4209669"/>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solidFill>
                  <a:srgbClr val="FF0000"/>
                </a:solidFill>
              </a:rPr>
              <a:t>Piecewise linear approximation</a:t>
            </a:r>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535" y="3803618"/>
            <a:ext cx="4791463" cy="2475201"/>
          </a:xfrm>
          <a:prstGeom prst="rect">
            <a:avLst/>
          </a:prstGeom>
        </p:spPr>
      </p:pic>
      <p:sp>
        <p:nvSpPr>
          <p:cNvPr id="41" name="Oval 40"/>
          <p:cNvSpPr/>
          <p:nvPr/>
        </p:nvSpPr>
        <p:spPr>
          <a:xfrm>
            <a:off x="7077456" y="5227320"/>
            <a:ext cx="838200" cy="549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mc:AlternateContent xmlns:mc="http://schemas.openxmlformats.org/markup-compatibility/2006" xmlns:a14="http://schemas.microsoft.com/office/drawing/2010/main">
        <mc:Choice Requires="a14">
          <p:sp>
            <p:nvSpPr>
              <p:cNvPr id="42" name="TextBox 41"/>
              <p:cNvSpPr txBox="1"/>
              <p:nvPr/>
            </p:nvSpPr>
            <p:spPr>
              <a:xfrm>
                <a:off x="76200" y="3158137"/>
                <a:ext cx="1633347" cy="1215333"/>
              </a:xfrm>
              <a:prstGeom prst="rect">
                <a:avLst/>
              </a:prstGeom>
              <a:noFill/>
            </p:spPr>
            <p:txBody>
              <a:bodyPr wrap="square" rtlCol="0">
                <a:spAutoFit/>
              </a:bodyPr>
              <a:lstStyle/>
              <a:p>
                <a:r>
                  <a:rPr lang="en-US" dirty="0" smtClean="0"/>
                  <a:t>Now only a nonlinear term </a:t>
                </a:r>
                <a14:m>
                  <m:oMath xmlns:m="http://schemas.openxmlformats.org/officeDocument/2006/math">
                    <m:sSubSup>
                      <m:sSubSupPr>
                        <m:ctrlPr>
                          <a:rPr lang="en-US" b="0" i="1" smtClean="0">
                            <a:latin typeface="Cambria Math"/>
                          </a:rPr>
                        </m:ctrlPr>
                      </m:sSubSupPr>
                      <m:e>
                        <m:r>
                          <a:rPr lang="en-US" b="0" i="1" smtClean="0">
                            <a:latin typeface="Cambria Math"/>
                          </a:rPr>
                          <m:t>𝜂</m:t>
                        </m:r>
                      </m:e>
                      <m:sub>
                        <m:r>
                          <a:rPr lang="en-US" b="0" i="1" smtClean="0">
                            <a:latin typeface="Cambria Math"/>
                          </a:rPr>
                          <m:t>𝑖</m:t>
                        </m:r>
                      </m:sub>
                      <m:sup>
                        <m:r>
                          <a:rPr lang="en-US" b="0" i="1" smtClean="0">
                            <a:latin typeface="Cambria Math"/>
                          </a:rPr>
                          <m:t>2</m:t>
                        </m:r>
                      </m:sup>
                    </m:sSubSup>
                    <m:r>
                      <a:rPr lang="en-US" b="0" i="0" smtClean="0">
                        <a:latin typeface="Cambria Math"/>
                      </a:rPr>
                      <m:t> </m:t>
                    </m:r>
                  </m:oMath>
                </a14:m>
                <a:r>
                  <a:rPr lang="en-US" b="0" dirty="0" smtClean="0"/>
                  <a:t> exists for each </a:t>
                </a:r>
                <a14:m>
                  <m:oMath xmlns:m="http://schemas.openxmlformats.org/officeDocument/2006/math">
                    <m:r>
                      <a:rPr lang="en-US" b="0" i="1" smtClean="0">
                        <a:latin typeface="Cambria Math"/>
                      </a:rPr>
                      <m:t>𝑖</m:t>
                    </m:r>
                  </m:oMath>
                </a14:m>
                <a:endParaRPr lang="en-US" b="0" dirty="0" smtClean="0"/>
              </a:p>
            </p:txBody>
          </p:sp>
        </mc:Choice>
        <mc:Fallback xmlns="">
          <p:sp>
            <p:nvSpPr>
              <p:cNvPr id="42" name="TextBox 41"/>
              <p:cNvSpPr txBox="1">
                <a:spLocks noRot="1" noChangeAspect="1" noMove="1" noResize="1" noEditPoints="1" noAdjustHandles="1" noChangeArrowheads="1" noChangeShapeType="1" noTextEdit="1"/>
              </p:cNvSpPr>
              <p:nvPr/>
            </p:nvSpPr>
            <p:spPr>
              <a:xfrm>
                <a:off x="76200" y="3158137"/>
                <a:ext cx="1633347" cy="1215333"/>
              </a:xfrm>
              <a:prstGeom prst="rect">
                <a:avLst/>
              </a:prstGeom>
              <a:blipFill rotWithShape="1">
                <a:blip r:embed="rId5" cstate="print"/>
                <a:stretch>
                  <a:fillRect l="-3371" t="-2513" b="-296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029200" y="5468839"/>
                <a:ext cx="3777998" cy="523220"/>
              </a:xfrm>
              <a:prstGeom prst="rect">
                <a:avLst/>
              </a:prstGeom>
              <a:noFill/>
            </p:spPr>
            <p:txBody>
              <a:bodyPr wrap="square" rtlCol="0">
                <a:spAutoFit/>
              </a:bodyPr>
              <a:lstStyle/>
              <a:p>
                <a:r>
                  <a:rPr lang="en-US" sz="1400" dirty="0" smtClean="0"/>
                  <a:t>An illustration of piecewise linear approximation </a:t>
                </a:r>
              </a:p>
              <a:p>
                <a:r>
                  <a:rPr lang="en-US" sz="1400" dirty="0" smtClean="0"/>
                  <a:t>(with </a:t>
                </a:r>
                <a14:m>
                  <m:oMath xmlns:m="http://schemas.openxmlformats.org/officeDocument/2006/math">
                    <m:r>
                      <a:rPr lang="en-US" sz="1400" b="0" i="1" smtClean="0">
                        <a:latin typeface="Cambria Math"/>
                      </a:rPr>
                      <m:t>𝑚</m:t>
                    </m:r>
                    <m:r>
                      <a:rPr lang="en-US" sz="1400" b="0" i="1" smtClean="0">
                        <a:latin typeface="Cambria Math"/>
                      </a:rPr>
                      <m:t>=4</m:t>
                    </m:r>
                  </m:oMath>
                </a14:m>
                <a:r>
                  <a:rPr lang="en-US" sz="1400" dirty="0" smtClean="0"/>
                  <a:t>)</a:t>
                </a:r>
                <a:endParaRPr lang="en-US"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029200" y="5468839"/>
                <a:ext cx="3777998" cy="523220"/>
              </a:xfrm>
              <a:prstGeom prst="rect">
                <a:avLst/>
              </a:prstGeom>
              <a:blipFill rotWithShape="1">
                <a:blip r:embed="rId6" cstate="print"/>
                <a:stretch>
                  <a:fillRect l="-323" t="-1163" b="-511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477973" y="6096000"/>
                <a:ext cx="4562269" cy="484941"/>
              </a:xfrm>
              <a:prstGeom prst="rect">
                <a:avLst/>
              </a:prstGeom>
              <a:noFill/>
            </p:spPr>
            <p:txBody>
              <a:bodyPr wrap="square" rtlCol="0">
                <a:spAutoFit/>
              </a:bodyPr>
              <a:lstStyle/>
              <a:p>
                <a:r>
                  <a:rPr lang="en-US" dirty="0" smtClean="0">
                    <a:solidFill>
                      <a:srgbClr val="FF0000"/>
                    </a:solidFill>
                  </a:rPr>
                  <a:t>The approximation error </a:t>
                </a:r>
                <a14:m>
                  <m:oMath xmlns:m="http://schemas.openxmlformats.org/officeDocument/2006/math">
                    <m:sSub>
                      <m:sSubPr>
                        <m:ctrlPr>
                          <a:rPr lang="en-US" b="0" i="1" smtClean="0">
                            <a:solidFill>
                              <a:srgbClr val="FF0000"/>
                            </a:solidFill>
                            <a:latin typeface="Cambria Math"/>
                          </a:rPr>
                        </m:ctrlPr>
                      </m:sSubPr>
                      <m:e>
                        <m:r>
                          <a:rPr lang="en-US" b="0" i="1" smtClean="0">
                            <a:solidFill>
                              <a:srgbClr val="FF0000"/>
                            </a:solidFill>
                            <a:latin typeface="Cambria Math"/>
                          </a:rPr>
                          <m:t>𝜁</m:t>
                        </m:r>
                      </m:e>
                      <m:sub>
                        <m:r>
                          <a:rPr lang="en-US" b="0" i="1" smtClean="0">
                            <a:solidFill>
                              <a:srgbClr val="FF0000"/>
                            </a:solidFill>
                            <a:latin typeface="Cambria Math"/>
                          </a:rPr>
                          <m:t>𝑖</m:t>
                        </m:r>
                      </m:sub>
                    </m:sSub>
                    <m:r>
                      <a:rPr lang="en-US" b="0" i="1" smtClean="0">
                        <a:solidFill>
                          <a:srgbClr val="FF0000"/>
                        </a:solidFill>
                        <a:latin typeface="Cambria Math"/>
                      </a:rPr>
                      <m:t>−</m:t>
                    </m:r>
                    <m:sSubSup>
                      <m:sSubSupPr>
                        <m:ctrlPr>
                          <a:rPr lang="en-US" b="0" i="1" smtClean="0">
                            <a:solidFill>
                              <a:srgbClr val="FF0000"/>
                            </a:solidFill>
                            <a:latin typeface="Cambria Math"/>
                          </a:rPr>
                        </m:ctrlPr>
                      </m:sSubSupPr>
                      <m:e>
                        <m:r>
                          <a:rPr lang="en-US" b="0" i="1" smtClean="0">
                            <a:solidFill>
                              <a:srgbClr val="FF0000"/>
                            </a:solidFill>
                            <a:latin typeface="Cambria Math"/>
                          </a:rPr>
                          <m:t>𝜂</m:t>
                        </m:r>
                      </m:e>
                      <m:sub>
                        <m:r>
                          <a:rPr lang="en-US" b="0" i="1" smtClean="0">
                            <a:solidFill>
                              <a:srgbClr val="FF0000"/>
                            </a:solidFill>
                            <a:latin typeface="Cambria Math"/>
                          </a:rPr>
                          <m:t>𝑖</m:t>
                        </m:r>
                      </m:sub>
                      <m:sup>
                        <m:r>
                          <a:rPr lang="en-US" b="0" i="1" smtClean="0">
                            <a:solidFill>
                              <a:srgbClr val="FF0000"/>
                            </a:solidFill>
                            <a:latin typeface="Cambria Math"/>
                          </a:rPr>
                          <m:t>2</m:t>
                        </m:r>
                      </m:sup>
                    </m:sSubSup>
                    <m:r>
                      <a:rPr lang="en-US" b="0" i="1" smtClean="0">
                        <a:solidFill>
                          <a:srgbClr val="FF0000"/>
                        </a:solidFill>
                        <a:latin typeface="Cambria Math"/>
                      </a:rPr>
                      <m:t>≤</m:t>
                    </m:r>
                    <m:f>
                      <m:fPr>
                        <m:ctrlPr>
                          <a:rPr lang="en-US" b="0" i="1" smtClean="0">
                            <a:solidFill>
                              <a:srgbClr val="FF0000"/>
                            </a:solidFill>
                            <a:latin typeface="Cambria Math"/>
                          </a:rPr>
                        </m:ctrlPr>
                      </m:fPr>
                      <m:num>
                        <m:r>
                          <a:rPr lang="en-US" b="0" i="1" smtClean="0">
                            <a:solidFill>
                              <a:srgbClr val="FF0000"/>
                            </a:solidFill>
                            <a:latin typeface="Cambria Math"/>
                          </a:rPr>
                          <m:t>1</m:t>
                        </m:r>
                      </m:num>
                      <m:den>
                        <m:r>
                          <a:rPr lang="en-US" b="0" i="1" smtClean="0">
                            <a:solidFill>
                              <a:srgbClr val="FF0000"/>
                            </a:solidFill>
                            <a:latin typeface="Cambria Math"/>
                          </a:rPr>
                          <m:t>4</m:t>
                        </m:r>
                        <m:sSup>
                          <m:sSupPr>
                            <m:ctrlPr>
                              <a:rPr lang="en-US" b="0" i="1" smtClean="0">
                                <a:solidFill>
                                  <a:srgbClr val="FF0000"/>
                                </a:solidFill>
                                <a:latin typeface="Cambria Math"/>
                              </a:rPr>
                            </m:ctrlPr>
                          </m:sSupPr>
                          <m:e>
                            <m:r>
                              <a:rPr lang="en-US" b="0" i="1" smtClean="0">
                                <a:solidFill>
                                  <a:srgbClr val="FF0000"/>
                                </a:solidFill>
                                <a:latin typeface="Cambria Math"/>
                              </a:rPr>
                              <m:t>𝑚</m:t>
                            </m:r>
                          </m:e>
                          <m:sup>
                            <m:r>
                              <a:rPr lang="en-US" b="0" i="1" smtClean="0">
                                <a:solidFill>
                                  <a:srgbClr val="FF0000"/>
                                </a:solidFill>
                                <a:latin typeface="Cambria Math"/>
                              </a:rPr>
                              <m:t>2</m:t>
                            </m:r>
                          </m:sup>
                        </m:sSup>
                      </m:den>
                    </m:f>
                  </m:oMath>
                </a14:m>
                <a:r>
                  <a:rPr lang="en-US" dirty="0" smtClean="0">
                    <a:solidFill>
                      <a:srgbClr val="FF0000"/>
                    </a:solidFill>
                  </a:rPr>
                  <a:t> </a:t>
                </a:r>
                <a:endParaRPr lang="en-US"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477973" y="6096000"/>
                <a:ext cx="4562269" cy="484941"/>
              </a:xfrm>
              <a:prstGeom prst="rect">
                <a:avLst/>
              </a:prstGeom>
              <a:blipFill rotWithShape="1">
                <a:blip r:embed="rId7" cstate="print"/>
                <a:stretch>
                  <a:fillRect l="-1068" b="-5000"/>
                </a:stretch>
              </a:blipFill>
            </p:spPr>
            <p:txBody>
              <a:bodyPr/>
              <a:lstStyle/>
              <a:p>
                <a:r>
                  <a:rPr lang="en-US">
                    <a:noFill/>
                  </a:rPr>
                  <a:t> </a:t>
                </a:r>
              </a:p>
            </p:txBody>
          </p:sp>
        </mc:Fallback>
      </mc:AlternateContent>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0153" y="1676400"/>
            <a:ext cx="1069359" cy="555511"/>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0153" y="2321567"/>
            <a:ext cx="1583503" cy="876582"/>
          </a:xfrm>
          <a:prstGeom prst="rect">
            <a:avLst/>
          </a:prstGeom>
        </p:spPr>
      </p:pic>
      <p:sp>
        <p:nvSpPr>
          <p:cNvPr id="47" name="TextBox 46"/>
          <p:cNvSpPr txBox="1">
            <a:spLocks noChangeArrowheads="1"/>
          </p:cNvSpPr>
          <p:nvPr/>
        </p:nvSpPr>
        <p:spPr bwMode="auto">
          <a:xfrm>
            <a:off x="2581656" y="2667225"/>
            <a:ext cx="177088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dirty="0">
                <a:solidFill>
                  <a:srgbClr val="FF0000"/>
                </a:solidFill>
              </a:rPr>
              <a:t>Change-of-variable technique</a:t>
            </a:r>
          </a:p>
        </p:txBody>
      </p:sp>
      <p:sp>
        <p:nvSpPr>
          <p:cNvPr id="48" name="TextBox 47"/>
          <p:cNvSpPr txBox="1"/>
          <p:nvPr/>
        </p:nvSpPr>
        <p:spPr>
          <a:xfrm>
            <a:off x="76200" y="4962144"/>
            <a:ext cx="1600200" cy="646331"/>
          </a:xfrm>
          <a:prstGeom prst="rect">
            <a:avLst/>
          </a:prstGeom>
          <a:noFill/>
        </p:spPr>
        <p:txBody>
          <a:bodyPr wrap="square" rtlCol="0">
            <a:spAutoFit/>
          </a:bodyPr>
          <a:lstStyle/>
          <a:p>
            <a:r>
              <a:rPr lang="en-US" dirty="0" smtClean="0"/>
              <a:t>Linear relaxed formulation</a:t>
            </a:r>
            <a:endParaRPr lang="en-US" b="0" dirty="0" smtClean="0"/>
          </a:p>
        </p:txBody>
      </p:sp>
    </p:spTree>
    <p:extLst>
      <p:ext uri="{BB962C8B-B14F-4D97-AF65-F5344CB8AC3E}">
        <p14:creationId xmlns:p14="http://schemas.microsoft.com/office/powerpoint/2010/main" val="7884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39">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grpId="0" nodeType="withEffect">
                                  <p:stCondLst>
                                    <p:cond delay="0"/>
                                  </p:stCondLst>
                                  <p:childTnLst>
                                    <p:set>
                                      <p:cBhvr>
                                        <p:cTn id="76" dur="1" fill="hold">
                                          <p:stCondLst>
                                            <p:cond delay="0"/>
                                          </p:stCondLst>
                                        </p:cTn>
                                        <p:tgtEl>
                                          <p:spTgt spid="39">
                                            <p:txEl>
                                              <p:pRg st="0" end="0"/>
                                            </p:txEl>
                                          </p:spTgt>
                                        </p:tgtEl>
                                        <p:attrNameLst>
                                          <p:attrName>style.visibility</p:attrName>
                                        </p:attrNameLst>
                                      </p:cBhvr>
                                      <p:to>
                                        <p:strVal val="hidden"/>
                                      </p:to>
                                    </p:set>
                                  </p:childTnLst>
                                </p:cTn>
                              </p:par>
                              <p:par>
                                <p:cTn id="77" presetID="1" presetClass="entr" presetSubtype="0" fill="hold" grpId="2"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8" grpId="1" build="p"/>
      <p:bldP spid="30" grpId="0" animBg="1"/>
      <p:bldP spid="31" grpId="0" animBg="1"/>
      <p:bldP spid="34" grpId="0"/>
      <p:bldP spid="35" grpId="0"/>
      <p:bldP spid="35" grpId="1"/>
      <p:bldP spid="35" grpId="2"/>
      <p:bldP spid="37" grpId="0" animBg="1"/>
      <p:bldP spid="37" grpId="1" animBg="1"/>
      <p:bldP spid="38" grpId="0" animBg="1"/>
      <p:bldP spid="39" grpId="0" build="allAtOnce"/>
      <p:bldP spid="41" grpId="0" animBg="1"/>
      <p:bldP spid="41" grpId="1" animBg="1"/>
      <p:bldP spid="42" grpId="0" animBg="1"/>
      <p:bldP spid="43" grpId="0" animBg="1"/>
      <p:bldP spid="44" grpId="0" animBg="1"/>
      <p:bldP spid="47" grpId="0"/>
      <p:bldP spid="47" grpId="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smtClean="0"/>
              <a:t>Performance Gap vs. Segment Number</a:t>
            </a:r>
            <a:endParaRPr lang="en-US" sz="3100" dirty="0"/>
          </a:p>
        </p:txBody>
      </p:sp>
      <p:cxnSp>
        <p:nvCxnSpPr>
          <p:cNvPr id="5" name="Straight Connector 4"/>
          <p:cNvCxnSpPr>
            <a:cxnSpLocks noChangeShapeType="1"/>
          </p:cNvCxnSpPr>
          <p:nvPr/>
        </p:nvCxnSpPr>
        <p:spPr bwMode="auto">
          <a:xfrm rot="5400000">
            <a:off x="-381000" y="3905250"/>
            <a:ext cx="36576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rot="5400000">
            <a:off x="3124200" y="3905250"/>
            <a:ext cx="36576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1447800" y="2076450"/>
            <a:ext cx="3505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1447800" y="5734050"/>
            <a:ext cx="3505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5916613" y="3352800"/>
            <a:ext cx="282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Unknown optimal objective </a:t>
            </a:r>
          </a:p>
          <a:p>
            <a:pPr eaLnBrk="1" hangingPunct="1"/>
            <a:r>
              <a:rPr lang="en-US" dirty="0"/>
              <a:t>value of problem OPT</a:t>
            </a:r>
          </a:p>
        </p:txBody>
      </p:sp>
      <p:sp>
        <p:nvSpPr>
          <p:cNvPr id="10" name="TextBox 9"/>
          <p:cNvSpPr txBox="1">
            <a:spLocks noChangeArrowheads="1"/>
          </p:cNvSpPr>
          <p:nvPr/>
        </p:nvSpPr>
        <p:spPr bwMode="auto">
          <a:xfrm>
            <a:off x="5878513" y="1733550"/>
            <a:ext cx="2856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An upper bound is obtained </a:t>
            </a:r>
          </a:p>
          <a:p>
            <a:pPr eaLnBrk="1" hangingPunct="1"/>
            <a:r>
              <a:rPr lang="en-US" dirty="0"/>
              <a:t>by linear </a:t>
            </a:r>
            <a:r>
              <a:rPr lang="en-US" dirty="0" smtClean="0"/>
              <a:t>relaxation OPT-L</a:t>
            </a:r>
            <a:endParaRPr lang="en-US" dirty="0"/>
          </a:p>
        </p:txBody>
      </p:sp>
      <p:cxnSp>
        <p:nvCxnSpPr>
          <p:cNvPr id="11" name="Straight Connector 10"/>
          <p:cNvCxnSpPr>
            <a:cxnSpLocks noChangeShapeType="1"/>
          </p:cNvCxnSpPr>
          <p:nvPr/>
        </p:nvCxnSpPr>
        <p:spPr bwMode="auto">
          <a:xfrm flipH="1" flipV="1">
            <a:off x="5067300" y="2087563"/>
            <a:ext cx="803275"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a:off x="5029200" y="5734050"/>
            <a:ext cx="841375"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3" name="TextBox 12"/>
          <p:cNvSpPr txBox="1">
            <a:spLocks noChangeArrowheads="1"/>
          </p:cNvSpPr>
          <p:nvPr/>
        </p:nvSpPr>
        <p:spPr bwMode="auto">
          <a:xfrm>
            <a:off x="2895600" y="16764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UB</a:t>
            </a:r>
          </a:p>
        </p:txBody>
      </p:sp>
      <p:sp>
        <p:nvSpPr>
          <p:cNvPr id="14" name="TextBox 13"/>
          <p:cNvSpPr txBox="1">
            <a:spLocks noChangeArrowheads="1"/>
          </p:cNvSpPr>
          <p:nvPr/>
        </p:nvSpPr>
        <p:spPr bwMode="auto">
          <a:xfrm>
            <a:off x="2895600" y="5397500"/>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LB</a:t>
            </a:r>
          </a:p>
        </p:txBody>
      </p:sp>
      <p:cxnSp>
        <p:nvCxnSpPr>
          <p:cNvPr id="15" name="Straight Connector 14"/>
          <p:cNvCxnSpPr>
            <a:cxnSpLocks noChangeShapeType="1"/>
          </p:cNvCxnSpPr>
          <p:nvPr/>
        </p:nvCxnSpPr>
        <p:spPr bwMode="auto">
          <a:xfrm>
            <a:off x="1447800" y="2076450"/>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1447800" y="5734050"/>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7" name="Straight Connector 24"/>
          <p:cNvCxnSpPr>
            <a:cxnSpLocks noChangeShapeType="1"/>
          </p:cNvCxnSpPr>
          <p:nvPr/>
        </p:nvCxnSpPr>
        <p:spPr bwMode="auto">
          <a:xfrm>
            <a:off x="1447800" y="3635375"/>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8" name="TextBox 17"/>
          <p:cNvSpPr txBox="1">
            <a:spLocks noChangeArrowheads="1"/>
          </p:cNvSpPr>
          <p:nvPr/>
        </p:nvSpPr>
        <p:spPr bwMode="auto">
          <a:xfrm>
            <a:off x="5878513" y="5410200"/>
            <a:ext cx="30037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A lower bound is obtained by </a:t>
            </a:r>
          </a:p>
          <a:p>
            <a:pPr eaLnBrk="1" hangingPunct="1"/>
            <a:r>
              <a:rPr lang="en-US" dirty="0">
                <a:solidFill>
                  <a:srgbClr val="FF0000"/>
                </a:solidFill>
              </a:rPr>
              <a:t>feasible solution construction </a:t>
            </a:r>
          </a:p>
        </p:txBody>
      </p:sp>
      <p:cxnSp>
        <p:nvCxnSpPr>
          <p:cNvPr id="19" name="Straight Connector 57"/>
          <p:cNvCxnSpPr>
            <a:cxnSpLocks noChangeShapeType="1"/>
          </p:cNvCxnSpPr>
          <p:nvPr/>
        </p:nvCxnSpPr>
        <p:spPr bwMode="auto">
          <a:xfrm flipH="1" flipV="1">
            <a:off x="5067300" y="3635375"/>
            <a:ext cx="803275"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0" name="Straight Arrow Connector 19"/>
          <p:cNvCxnSpPr/>
          <p:nvPr/>
        </p:nvCxnSpPr>
        <p:spPr>
          <a:xfrm flipV="1">
            <a:off x="533400" y="3635375"/>
            <a:ext cx="0" cy="78740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3400" y="5105400"/>
            <a:ext cx="0" cy="609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12713" y="4446588"/>
            <a:ext cx="1444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t>Performance </a:t>
            </a:r>
          </a:p>
          <a:p>
            <a:pPr algn="ctr" eaLnBrk="1" hangingPunct="1"/>
            <a:r>
              <a:rPr lang="en-US" dirty="0"/>
              <a:t>gap</a:t>
            </a:r>
          </a:p>
        </p:txBody>
      </p:sp>
      <p:cxnSp>
        <p:nvCxnSpPr>
          <p:cNvPr id="23" name="Straight Connector 22"/>
          <p:cNvCxnSpPr>
            <a:cxnSpLocks noChangeShapeType="1"/>
          </p:cNvCxnSpPr>
          <p:nvPr/>
        </p:nvCxnSpPr>
        <p:spPr bwMode="auto">
          <a:xfrm>
            <a:off x="234950" y="5719763"/>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196850" y="3635375"/>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26" name="Elbow Connector 25"/>
          <p:cNvCxnSpPr/>
          <p:nvPr/>
        </p:nvCxnSpPr>
        <p:spPr bwMode="auto">
          <a:xfrm>
            <a:off x="8610600" y="2075894"/>
            <a:ext cx="147638" cy="3639106"/>
          </a:xfrm>
          <a:prstGeom prst="bentConnector3">
            <a:avLst>
              <a:gd name="adj1" fmla="val 254838"/>
            </a:avLst>
          </a:prstGeom>
          <a:solidFill>
            <a:schemeClr val="accent1"/>
          </a:solidFill>
          <a:ln w="38100" cap="flat" cmpd="sng" algn="ctr">
            <a:solidFill>
              <a:srgbClr val="FFC000"/>
            </a:solidFill>
            <a:prstDash val="solid"/>
            <a:round/>
            <a:headEnd type="none" w="med" len="med"/>
            <a:tailEnd type="arrow"/>
          </a:ln>
          <a:effectLst/>
        </p:spPr>
      </p:cxnSp>
      <p:cxnSp>
        <p:nvCxnSpPr>
          <p:cNvPr id="30" name="Straight Connector 29"/>
          <p:cNvCxnSpPr>
            <a:cxnSpLocks noChangeShapeType="1"/>
          </p:cNvCxnSpPr>
          <p:nvPr/>
        </p:nvCxnSpPr>
        <p:spPr bwMode="auto">
          <a:xfrm>
            <a:off x="228600" y="2078736"/>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1" name="Straight Arrow Connector 30"/>
          <p:cNvCxnSpPr/>
          <p:nvPr/>
        </p:nvCxnSpPr>
        <p:spPr>
          <a:xfrm rot="5400000">
            <a:off x="-794" y="4572000"/>
            <a:ext cx="2286794" cy="79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877096" y="2324102"/>
            <a:ext cx="532604" cy="79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0" y="2590801"/>
            <a:ext cx="144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Estimated</a:t>
            </a:r>
          </a:p>
          <a:p>
            <a:pPr algn="ctr" eaLnBrk="1" hangingPunct="1"/>
            <a:r>
              <a:rPr lang="en-US" dirty="0" smtClean="0"/>
              <a:t>performance </a:t>
            </a:r>
          </a:p>
          <a:p>
            <a:pPr algn="ctr" eaLnBrk="1" hangingPunct="1"/>
            <a:r>
              <a:rPr lang="en-US" dirty="0" smtClean="0"/>
              <a:t>gap </a:t>
            </a:r>
          </a:p>
          <a:p>
            <a:pPr algn="ctr" eaLnBrk="1" hangingPunct="1"/>
            <a:endParaRPr lang="en-US" dirty="0"/>
          </a:p>
        </p:txBody>
      </p:sp>
      <p:sp>
        <p:nvSpPr>
          <p:cNvPr id="39" name="TextBox 38"/>
          <p:cNvSpPr txBox="1"/>
          <p:nvPr/>
        </p:nvSpPr>
        <p:spPr>
          <a:xfrm>
            <a:off x="234950" y="6135469"/>
            <a:ext cx="6858000" cy="646331"/>
          </a:xfrm>
          <a:prstGeom prst="rect">
            <a:avLst/>
          </a:prstGeom>
          <a:noFill/>
        </p:spPr>
        <p:txBody>
          <a:bodyPr wrap="square" rtlCol="0">
            <a:spAutoFit/>
          </a:bodyPr>
          <a:lstStyle/>
          <a:p>
            <a:r>
              <a:rPr lang="en-US" dirty="0" smtClean="0"/>
              <a:t>Estimated performance gap is a decreasing function of </a:t>
            </a:r>
            <a:r>
              <a:rPr lang="en-US" i="1" dirty="0" smtClean="0">
                <a:latin typeface="Times New Roman" pitchFamily="18" charset="0"/>
                <a:cs typeface="Times New Roman" pitchFamily="18" charset="0"/>
              </a:rPr>
              <a:t>m</a:t>
            </a:r>
            <a:r>
              <a:rPr lang="en-US" dirty="0" smtClean="0"/>
              <a:t> (the number of segments in approximation)</a:t>
            </a:r>
            <a:endParaRPr lang="en-US" dirty="0"/>
          </a:p>
        </p:txBody>
      </p:sp>
      <p:sp>
        <p:nvSpPr>
          <p:cNvPr id="33"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25</a:t>
            </a:fld>
            <a:endParaRPr lang="en-US" dirty="0" smtClean="0"/>
          </a:p>
        </p:txBody>
      </p:sp>
    </p:spTree>
    <p:extLst>
      <p:ext uri="{BB962C8B-B14F-4D97-AF65-F5344CB8AC3E}">
        <p14:creationId xmlns:p14="http://schemas.microsoft.com/office/powerpoint/2010/main" val="203649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p:cNvCxnSpPr>
            <a:cxnSpLocks noChangeShapeType="1"/>
          </p:cNvCxnSpPr>
          <p:nvPr/>
        </p:nvCxnSpPr>
        <p:spPr bwMode="auto">
          <a:xfrm>
            <a:off x="1447800" y="1802038"/>
            <a:ext cx="0" cy="358140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953000" y="1802038"/>
            <a:ext cx="0" cy="358140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1447800" y="3154588"/>
            <a:ext cx="3505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1466850" y="4550001"/>
            <a:ext cx="35052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42" name="TextBox 41"/>
          <p:cNvSpPr txBox="1">
            <a:spLocks noChangeArrowheads="1"/>
          </p:cNvSpPr>
          <p:nvPr/>
        </p:nvSpPr>
        <p:spPr bwMode="auto">
          <a:xfrm>
            <a:off x="5872163" y="3424463"/>
            <a:ext cx="1900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Unknown optimal objective </a:t>
            </a:r>
            <a:r>
              <a:rPr lang="en-US" dirty="0" smtClean="0"/>
              <a:t>value</a:t>
            </a:r>
            <a:endParaRPr lang="en-US" dirty="0"/>
          </a:p>
        </p:txBody>
      </p:sp>
      <p:sp>
        <p:nvSpPr>
          <p:cNvPr id="43" name="TextBox 42"/>
          <p:cNvSpPr txBox="1">
            <a:spLocks noChangeArrowheads="1"/>
          </p:cNvSpPr>
          <p:nvPr/>
        </p:nvSpPr>
        <p:spPr bwMode="auto">
          <a:xfrm>
            <a:off x="5867401" y="2830738"/>
            <a:ext cx="19811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An upper bound </a:t>
            </a:r>
            <a:r>
              <a:rPr lang="en-US" dirty="0" smtClean="0"/>
              <a:t>by linear </a:t>
            </a:r>
            <a:r>
              <a:rPr lang="en-US" dirty="0"/>
              <a:t>relaxation</a:t>
            </a:r>
          </a:p>
        </p:txBody>
      </p:sp>
      <p:cxnSp>
        <p:nvCxnSpPr>
          <p:cNvPr id="44" name="Straight Connector 43"/>
          <p:cNvCxnSpPr>
            <a:cxnSpLocks noChangeShapeType="1"/>
          </p:cNvCxnSpPr>
          <p:nvPr/>
        </p:nvCxnSpPr>
        <p:spPr bwMode="auto">
          <a:xfrm flipH="1" flipV="1">
            <a:off x="5067300" y="3141888"/>
            <a:ext cx="804863"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5" name="Straight Connector 16"/>
          <p:cNvCxnSpPr>
            <a:cxnSpLocks noChangeShapeType="1"/>
          </p:cNvCxnSpPr>
          <p:nvPr/>
        </p:nvCxnSpPr>
        <p:spPr bwMode="auto">
          <a:xfrm flipH="1">
            <a:off x="5037138" y="4550001"/>
            <a:ext cx="841375"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46" name="TextBox 17"/>
          <p:cNvSpPr txBox="1">
            <a:spLocks noChangeArrowheads="1"/>
          </p:cNvSpPr>
          <p:nvPr/>
        </p:nvSpPr>
        <p:spPr bwMode="auto">
          <a:xfrm>
            <a:off x="5886451" y="4226151"/>
            <a:ext cx="203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A feasible solution is </a:t>
            </a:r>
            <a:r>
              <a:rPr lang="en-US" dirty="0" smtClean="0"/>
              <a:t>constructed</a:t>
            </a:r>
            <a:endParaRPr lang="en-US" dirty="0"/>
          </a:p>
        </p:txBody>
      </p:sp>
      <p:sp>
        <p:nvSpPr>
          <p:cNvPr id="47" name="TextBox 18"/>
          <p:cNvSpPr txBox="1">
            <a:spLocks noChangeArrowheads="1"/>
          </p:cNvSpPr>
          <p:nvPr/>
        </p:nvSpPr>
        <p:spPr bwMode="auto">
          <a:xfrm>
            <a:off x="2876550" y="27608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UB</a:t>
            </a:r>
          </a:p>
        </p:txBody>
      </p:sp>
      <p:sp>
        <p:nvSpPr>
          <p:cNvPr id="48" name="TextBox 19"/>
          <p:cNvSpPr txBox="1">
            <a:spLocks noChangeArrowheads="1"/>
          </p:cNvSpPr>
          <p:nvPr/>
        </p:nvSpPr>
        <p:spPr bwMode="auto">
          <a:xfrm>
            <a:off x="2867025" y="4523013"/>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LB</a:t>
            </a:r>
          </a:p>
        </p:txBody>
      </p:sp>
      <p:cxnSp>
        <p:nvCxnSpPr>
          <p:cNvPr id="49" name="Straight Connector 20"/>
          <p:cNvCxnSpPr>
            <a:cxnSpLocks noChangeShapeType="1"/>
          </p:cNvCxnSpPr>
          <p:nvPr/>
        </p:nvCxnSpPr>
        <p:spPr bwMode="auto">
          <a:xfrm>
            <a:off x="1447800" y="3154588"/>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0" name="Straight Connector 24"/>
          <p:cNvCxnSpPr>
            <a:cxnSpLocks noChangeShapeType="1"/>
          </p:cNvCxnSpPr>
          <p:nvPr/>
        </p:nvCxnSpPr>
        <p:spPr bwMode="auto">
          <a:xfrm>
            <a:off x="1447800" y="3630838"/>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1" name="Straight Connector 25"/>
          <p:cNvCxnSpPr>
            <a:cxnSpLocks noChangeShapeType="1"/>
          </p:cNvCxnSpPr>
          <p:nvPr/>
        </p:nvCxnSpPr>
        <p:spPr bwMode="auto">
          <a:xfrm>
            <a:off x="1447800" y="4550001"/>
            <a:ext cx="3505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2" name="Straight Connector 57"/>
          <p:cNvCxnSpPr>
            <a:cxnSpLocks noChangeShapeType="1"/>
          </p:cNvCxnSpPr>
          <p:nvPr/>
        </p:nvCxnSpPr>
        <p:spPr bwMode="auto">
          <a:xfrm flipH="1" flipV="1">
            <a:off x="5067300" y="3630838"/>
            <a:ext cx="803275" cy="0"/>
          </a:xfrm>
          <a:prstGeom prst="line">
            <a:avLst/>
          </a:prstGeom>
          <a:noFill/>
          <a:ln w="38100" algn="ctr">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53" name="Straight Connector 63"/>
          <p:cNvCxnSpPr>
            <a:cxnSpLocks noChangeShapeType="1"/>
          </p:cNvCxnSpPr>
          <p:nvPr/>
        </p:nvCxnSpPr>
        <p:spPr bwMode="auto">
          <a:xfrm>
            <a:off x="234950" y="3630838"/>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4" name="Straight Arrow Connector 53"/>
          <p:cNvCxnSpPr/>
          <p:nvPr/>
        </p:nvCxnSpPr>
        <p:spPr>
          <a:xfrm flipV="1">
            <a:off x="762000" y="3649888"/>
            <a:ext cx="0" cy="2762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533400" y="5002438"/>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73"/>
          <p:cNvCxnSpPr>
            <a:cxnSpLocks noChangeShapeType="1"/>
          </p:cNvCxnSpPr>
          <p:nvPr/>
        </p:nvCxnSpPr>
        <p:spPr bwMode="auto">
          <a:xfrm>
            <a:off x="196850" y="5231038"/>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57" name="Rectangle 56"/>
          <p:cNvSpPr>
            <a:spLocks noRot="1" noChangeAspect="1" noMove="1" noResize="1" noEditPoints="1" noAdjustHandles="1" noChangeArrowheads="1" noChangeShapeType="1" noTextEdit="1"/>
          </p:cNvSpPr>
          <p:nvPr/>
        </p:nvSpPr>
        <p:spPr>
          <a:xfrm>
            <a:off x="2064789" y="4123293"/>
            <a:ext cx="490006" cy="369332"/>
          </a:xfrm>
          <a:prstGeom prst="rect">
            <a:avLst/>
          </a:prstGeom>
          <a:blipFill rotWithShape="1">
            <a:blip r:embed="rId2" cstate="print"/>
            <a:stretch>
              <a:fillRect t="-8197" r="-10000" b="-24590"/>
            </a:stretch>
          </a:blipFill>
        </p:spPr>
        <p:txBody>
          <a:bodyPr/>
          <a:lstStyle/>
          <a:p>
            <a:r>
              <a:rPr lang="en-US">
                <a:noFill/>
              </a:rPr>
              <a:t> </a:t>
            </a:r>
          </a:p>
        </p:txBody>
      </p:sp>
      <p:sp>
        <p:nvSpPr>
          <p:cNvPr id="58" name="Right Arrow 57"/>
          <p:cNvSpPr/>
          <p:nvPr/>
        </p:nvSpPr>
        <p:spPr bwMode="auto">
          <a:xfrm>
            <a:off x="1409641" y="4278816"/>
            <a:ext cx="650875" cy="125412"/>
          </a:xfrm>
          <a:prstGeom prst="rightArrow">
            <a:avLst/>
          </a:prstGeom>
          <a:solidFill>
            <a:srgbClr val="FF0000"/>
          </a:solid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FF0000"/>
              </a:solidFill>
              <a:effectLst/>
              <a:latin typeface="Arial" pitchFamily="-112" charset="0"/>
            </a:endParaRPr>
          </a:p>
        </p:txBody>
      </p:sp>
      <p:sp>
        <p:nvSpPr>
          <p:cNvPr id="59" name="Rectangle 58"/>
          <p:cNvSpPr/>
          <p:nvPr/>
        </p:nvSpPr>
        <p:spPr>
          <a:xfrm>
            <a:off x="1752600" y="6107668"/>
            <a:ext cx="5571975" cy="369332"/>
          </a:xfrm>
          <a:prstGeom prst="rect">
            <a:avLst/>
          </a:prstGeom>
        </p:spPr>
        <p:txBody>
          <a:bodyPr wrap="none">
            <a:spAutoFit/>
          </a:bodyPr>
          <a:lstStyle/>
          <a:p>
            <a:pPr eaLnBrk="1" hangingPunct="1">
              <a:spcBef>
                <a:spcPct val="20000"/>
              </a:spcBef>
            </a:pPr>
            <a:r>
              <a:rPr lang="en-US" dirty="0" smtClean="0"/>
              <a:t>3) Construct </a:t>
            </a:r>
            <a:r>
              <a:rPr lang="en-US" dirty="0"/>
              <a:t>a provable near-optimal solution</a:t>
            </a:r>
          </a:p>
        </p:txBody>
      </p:sp>
      <p:cxnSp>
        <p:nvCxnSpPr>
          <p:cNvPr id="60" name="Straight Connector 59"/>
          <p:cNvCxnSpPr>
            <a:cxnSpLocks noChangeShapeType="1"/>
          </p:cNvCxnSpPr>
          <p:nvPr/>
        </p:nvCxnSpPr>
        <p:spPr bwMode="auto">
          <a:xfrm>
            <a:off x="228600" y="4545238"/>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28600" y="3173638"/>
            <a:ext cx="1219200" cy="0"/>
          </a:xfrm>
          <a:prstGeom prst="line">
            <a:avLst/>
          </a:prstGeom>
          <a:noFill/>
          <a:ln w="254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62" name="Straight Arrow Connector 61"/>
          <p:cNvCxnSpPr/>
          <p:nvPr/>
        </p:nvCxnSpPr>
        <p:spPr>
          <a:xfrm rot="5400000">
            <a:off x="457200" y="3859438"/>
            <a:ext cx="1371600" cy="1588"/>
          </a:xfrm>
          <a:prstGeom prst="straightConnector1">
            <a:avLst/>
          </a:prstGeom>
          <a:ln w="15875">
            <a:solidFill>
              <a:schemeClr val="tx1"/>
            </a:solid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609602" y="2945039"/>
            <a:ext cx="609601" cy="4571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a:spLocks noChangeArrowheads="1"/>
          </p:cNvSpPr>
          <p:nvPr/>
        </p:nvSpPr>
        <p:spPr bwMode="auto">
          <a:xfrm>
            <a:off x="0" y="2030638"/>
            <a:ext cx="144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Estimated</a:t>
            </a:r>
          </a:p>
          <a:p>
            <a:pPr algn="ctr" eaLnBrk="1" hangingPunct="1"/>
            <a:r>
              <a:rPr lang="en-US" dirty="0" smtClean="0"/>
              <a:t>performance </a:t>
            </a:r>
          </a:p>
          <a:p>
            <a:pPr algn="ctr" eaLnBrk="1" hangingPunct="1"/>
            <a:r>
              <a:rPr lang="en-US" dirty="0" smtClean="0"/>
              <a:t>gap &lt; </a:t>
            </a:r>
            <a:r>
              <a:rPr lang="az-Cyrl-AZ" dirty="0" smtClean="0"/>
              <a:t>є</a:t>
            </a:r>
            <a:r>
              <a:rPr lang="en-US" dirty="0" smtClean="0"/>
              <a:t> </a:t>
            </a:r>
          </a:p>
          <a:p>
            <a:pPr algn="ctr" eaLnBrk="1" hangingPunct="1"/>
            <a:endParaRPr lang="en-US" dirty="0"/>
          </a:p>
        </p:txBody>
      </p:sp>
      <p:sp>
        <p:nvSpPr>
          <p:cNvPr id="65" name="TextBox 64"/>
          <p:cNvSpPr txBox="1">
            <a:spLocks noChangeArrowheads="1"/>
          </p:cNvSpPr>
          <p:nvPr/>
        </p:nvSpPr>
        <p:spPr bwMode="auto">
          <a:xfrm>
            <a:off x="0" y="3859438"/>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smtClean="0"/>
              <a:t>Target</a:t>
            </a:r>
          </a:p>
          <a:p>
            <a:pPr algn="ctr" eaLnBrk="1" hangingPunct="1"/>
            <a:r>
              <a:rPr lang="en-US" dirty="0" smtClean="0"/>
              <a:t>performance </a:t>
            </a:r>
          </a:p>
          <a:p>
            <a:pPr algn="ctr" eaLnBrk="1" hangingPunct="1"/>
            <a:r>
              <a:rPr lang="en-US" dirty="0" smtClean="0"/>
              <a:t>gap  </a:t>
            </a:r>
            <a:r>
              <a:rPr lang="az-Cyrl-AZ" dirty="0" smtClean="0"/>
              <a:t>є</a:t>
            </a:r>
            <a:r>
              <a:rPr lang="en-US" dirty="0" smtClean="0"/>
              <a:t> </a:t>
            </a:r>
          </a:p>
          <a:p>
            <a:pPr algn="ctr" eaLnBrk="1" hangingPunct="1"/>
            <a:endParaRPr lang="en-US" dirty="0"/>
          </a:p>
        </p:txBody>
      </p:sp>
      <p:sp>
        <p:nvSpPr>
          <p:cNvPr id="35" name="Title 1"/>
          <p:cNvSpPr>
            <a:spLocks noGrp="1"/>
          </p:cNvSpPr>
          <p:nvPr>
            <p:ph type="title"/>
          </p:nvPr>
        </p:nvSpPr>
        <p:spPr>
          <a:xfrm>
            <a:off x="574675" y="304800"/>
            <a:ext cx="8001000" cy="1216025"/>
          </a:xfrm>
        </p:spPr>
        <p:txBody>
          <a:bodyPr/>
          <a:lstStyle/>
          <a:p>
            <a:r>
              <a:rPr lang="en-US" sz="3200" dirty="0" smtClean="0"/>
              <a:t>Choosing Segment Number</a:t>
            </a:r>
            <a:endParaRPr lang="en-US" sz="3200" dirty="0"/>
          </a:p>
        </p:txBody>
      </p:sp>
      <mc:AlternateContent xmlns:mc="http://schemas.openxmlformats.org/markup-compatibility/2006" xmlns:a14="http://schemas.microsoft.com/office/drawing/2010/main">
        <mc:Choice Requires="a14">
          <p:sp>
            <p:nvSpPr>
              <p:cNvPr id="39" name="Rectangle 38"/>
              <p:cNvSpPr/>
              <p:nvPr/>
            </p:nvSpPr>
            <p:spPr>
              <a:xfrm>
                <a:off x="1752600" y="5361710"/>
                <a:ext cx="6172200" cy="369332"/>
              </a:xfrm>
              <a:prstGeom prst="rect">
                <a:avLst/>
              </a:prstGeom>
            </p:spPr>
            <p:txBody>
              <a:bodyPr wrap="square">
                <a:spAutoFit/>
              </a:bodyPr>
              <a:lstStyle/>
              <a:p>
                <a:pPr marL="342900" indent="-342900" eaLnBrk="1" hangingPunct="1">
                  <a:spcBef>
                    <a:spcPct val="20000"/>
                  </a:spcBef>
                  <a:buAutoNum type="arabicParenR"/>
                </a:pPr>
                <a:r>
                  <a:rPr lang="en-US" dirty="0" smtClean="0">
                    <a:solidFill>
                      <a:schemeClr val="tx1"/>
                    </a:solidFill>
                  </a:rPr>
                  <a:t>Given </a:t>
                </a:r>
                <a:r>
                  <a:rPr lang="en-US" dirty="0">
                    <a:solidFill>
                      <a:schemeClr val="tx1"/>
                    </a:solidFill>
                  </a:rPr>
                  <a:t>an arbitrarily small performance </a:t>
                </a:r>
                <a:r>
                  <a:rPr lang="en-US" dirty="0" smtClean="0">
                    <a:solidFill>
                      <a:schemeClr val="tx1"/>
                    </a:solidFill>
                  </a:rPr>
                  <a:t>gap </a:t>
                </a:r>
                <a14:m>
                  <m:oMath xmlns:m="http://schemas.openxmlformats.org/officeDocument/2006/math">
                    <m:r>
                      <m:rPr>
                        <m:sty m:val="p"/>
                      </m:rPr>
                      <a:rPr lang="en-US" i="1" smtClean="0">
                        <a:solidFill>
                          <a:schemeClr val="tx1"/>
                        </a:solidFill>
                        <a:latin typeface="Cambria Math"/>
                      </a:rPr>
                      <m:t>ϵ</m:t>
                    </m:r>
                  </m:oMath>
                </a14:m>
                <a:r>
                  <a:rPr lang="en-US" dirty="0" smtClean="0">
                    <a:solidFill>
                      <a:schemeClr val="tx1"/>
                    </a:solidFill>
                  </a:rPr>
                  <a:t> </a:t>
                </a:r>
              </a:p>
            </p:txBody>
          </p:sp>
        </mc:Choice>
        <mc:Fallback xmlns="">
          <p:sp>
            <p:nvSpPr>
              <p:cNvPr id="39" name="Rectangle 38"/>
              <p:cNvSpPr>
                <a:spLocks noRot="1" noChangeAspect="1" noMove="1" noResize="1" noEditPoints="1" noAdjustHandles="1" noChangeArrowheads="1" noChangeShapeType="1" noTextEdit="1"/>
              </p:cNvSpPr>
              <p:nvPr/>
            </p:nvSpPr>
            <p:spPr>
              <a:xfrm>
                <a:off x="1752600" y="5361710"/>
                <a:ext cx="6172200" cy="369332"/>
              </a:xfrm>
              <a:prstGeom prst="rect">
                <a:avLst/>
              </a:prstGeom>
              <a:blipFill rotWithShape="1">
                <a:blip r:embed="rId3" cstate="print"/>
                <a:stretch>
                  <a:fillRect l="-889"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758090" y="5726668"/>
                <a:ext cx="6014310" cy="369332"/>
              </a:xfrm>
              <a:prstGeom prst="rect">
                <a:avLst/>
              </a:prstGeom>
              <a:noFill/>
            </p:spPr>
            <p:txBody>
              <a:bodyPr wrap="square" rtlCol="0">
                <a:spAutoFit/>
              </a:bodyPr>
              <a:lstStyle/>
              <a:p>
                <a:r>
                  <a:rPr lang="en-US" dirty="0" smtClean="0">
                    <a:solidFill>
                      <a:srgbClr val="FF0000"/>
                    </a:solidFill>
                  </a:rPr>
                  <a:t>2) Choose </a:t>
                </a:r>
                <a:r>
                  <a:rPr lang="en-US" dirty="0">
                    <a:solidFill>
                      <a:srgbClr val="FF0000"/>
                    </a:solidFill>
                  </a:rPr>
                  <a:t>an </a:t>
                </a:r>
                <a:r>
                  <a:rPr lang="en-US" dirty="0" smtClean="0">
                    <a:solidFill>
                      <a:srgbClr val="FF0000"/>
                    </a:solidFill>
                  </a:rPr>
                  <a:t>appropriate </a:t>
                </a:r>
                <a14:m>
                  <m:oMath xmlns:m="http://schemas.openxmlformats.org/officeDocument/2006/math">
                    <m:r>
                      <a:rPr lang="en-US" i="1">
                        <a:solidFill>
                          <a:srgbClr val="FF0000"/>
                        </a:solidFill>
                        <a:latin typeface="Cambria Math"/>
                      </a:rPr>
                      <m:t>𝑚</m:t>
                    </m:r>
                  </m:oMath>
                </a14:m>
                <a:r>
                  <a:rPr lang="en-US" dirty="0"/>
                  <a:t> </a:t>
                </a:r>
                <a:r>
                  <a:rPr lang="en-US" dirty="0">
                    <a:solidFill>
                      <a:srgbClr val="FF0000"/>
                    </a:solidFill>
                  </a:rPr>
                  <a:t>(a function of </a:t>
                </a:r>
                <a14:m>
                  <m:oMath xmlns:m="http://schemas.openxmlformats.org/officeDocument/2006/math">
                    <m:r>
                      <m:rPr>
                        <m:sty m:val="p"/>
                      </m:rPr>
                      <a:rPr lang="en-US" i="1">
                        <a:solidFill>
                          <a:srgbClr val="FF0000"/>
                        </a:solidFill>
                        <a:latin typeface="Cambria Math"/>
                      </a:rPr>
                      <m:t>ϵ</m:t>
                    </m:r>
                  </m:oMath>
                </a14:m>
                <a:r>
                  <a:rPr lang="en-US" dirty="0" smtClean="0">
                    <a:solidFill>
                      <a:srgbClr val="FF0000"/>
                    </a:solidFill>
                  </a:rPr>
                  <a:t>)</a:t>
                </a:r>
                <a:endParaRPr lang="en-US" dirty="0">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758090" y="5726668"/>
                <a:ext cx="6014310" cy="369332"/>
              </a:xfrm>
              <a:prstGeom prst="rect">
                <a:avLst/>
              </a:prstGeom>
              <a:blipFill rotWithShape="1">
                <a:blip r:embed="rId4" cstate="print"/>
                <a:stretch>
                  <a:fillRect l="-811" t="-8197" b="-24590"/>
                </a:stretch>
              </a:blipFill>
            </p:spPr>
            <p:txBody>
              <a:bodyPr/>
              <a:lstStyle/>
              <a:p>
                <a:r>
                  <a:rPr lang="en-US">
                    <a:noFill/>
                  </a:rPr>
                  <a:t> </a:t>
                </a:r>
              </a:p>
            </p:txBody>
          </p:sp>
        </mc:Fallback>
      </mc:AlternateContent>
      <p:sp>
        <p:nvSpPr>
          <p:cNvPr id="69"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26</a:t>
            </a:fld>
            <a:endParaRPr lang="en-US" dirty="0" smtClean="0"/>
          </a:p>
        </p:txBody>
      </p:sp>
    </p:spTree>
    <p:extLst>
      <p:ext uri="{BB962C8B-B14F-4D97-AF65-F5344CB8AC3E}">
        <p14:creationId xmlns:p14="http://schemas.microsoft.com/office/powerpoint/2010/main" val="37686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7" grpId="0"/>
      <p:bldP spid="48" grpId="0"/>
      <p:bldP spid="57" grpId="0" animBg="1"/>
      <p:bldP spid="57" grpId="1" animBg="1"/>
      <p:bldP spid="58" grpId="0" animBg="1"/>
      <p:bldP spid="58" grpId="1" animBg="1"/>
      <p:bldP spid="59" grpId="0"/>
      <p:bldP spid="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3400" y="1905000"/>
            <a:ext cx="5905500" cy="2362200"/>
          </a:xfrm>
        </p:spPr>
        <p:txBody>
          <a:bodyPr/>
          <a:lstStyle/>
          <a:p>
            <a:pPr eaLnBrk="1" hangingPunct="1">
              <a:spcAft>
                <a:spcPts val="600"/>
              </a:spcAft>
              <a:buFont typeface="Wingdings" pitchFamily="2" charset="2"/>
              <a:buChar char="ü"/>
            </a:pPr>
            <a:r>
              <a:rPr lang="en-US" sz="2400" dirty="0" smtClean="0"/>
              <a:t>Traveling path for WCV</a:t>
            </a:r>
          </a:p>
          <a:p>
            <a:pPr>
              <a:spcAft>
                <a:spcPts val="600"/>
              </a:spcAft>
              <a:buFont typeface="Wingdings" pitchFamily="2" charset="2"/>
              <a:buChar char="ü"/>
            </a:pPr>
            <a:r>
              <a:rPr lang="en-US" sz="2400" dirty="0" smtClean="0"/>
              <a:t>Charging schedule at each node</a:t>
            </a:r>
          </a:p>
          <a:p>
            <a:pPr>
              <a:spcAft>
                <a:spcPts val="600"/>
              </a:spcAft>
              <a:buFont typeface="Wingdings" pitchFamily="2" charset="2"/>
              <a:buChar char="ü"/>
            </a:pPr>
            <a:r>
              <a:rPr lang="en-US" sz="2400" dirty="0" smtClean="0"/>
              <a:t>Multi-hop data routing</a:t>
            </a:r>
          </a:p>
        </p:txBody>
      </p:sp>
      <p:sp>
        <p:nvSpPr>
          <p:cNvPr id="6" name="TextBox 5"/>
          <p:cNvSpPr txBox="1"/>
          <p:nvPr/>
        </p:nvSpPr>
        <p:spPr>
          <a:xfrm>
            <a:off x="1066800" y="4114800"/>
            <a:ext cx="6864443" cy="461665"/>
          </a:xfrm>
          <a:prstGeom prst="rect">
            <a:avLst/>
          </a:prstGeom>
          <a:noFill/>
        </p:spPr>
        <p:txBody>
          <a:bodyPr wrap="none" rtlCol="0">
            <a:spAutoFit/>
          </a:bodyPr>
          <a:lstStyle/>
          <a:p>
            <a:pPr algn="ctr"/>
            <a:r>
              <a:rPr lang="en-US" sz="2400" dirty="0" smtClean="0">
                <a:solidFill>
                  <a:srgbClr val="0000FF"/>
                </a:solidFill>
              </a:rPr>
              <a:t>The performance gap is no more than requirement </a:t>
            </a:r>
            <a:r>
              <a:rPr lang="az-Cyrl-AZ" sz="2400" dirty="0" smtClean="0">
                <a:solidFill>
                  <a:srgbClr val="0000FF"/>
                </a:solidFill>
              </a:rPr>
              <a:t>є</a:t>
            </a:r>
            <a:endParaRPr lang="en-US" sz="2400" dirty="0">
              <a:solidFill>
                <a:srgbClr val="0000FF"/>
              </a:solidFill>
            </a:endParaRPr>
          </a:p>
        </p:txBody>
      </p:sp>
      <p:sp>
        <p:nvSpPr>
          <p:cNvPr id="7" name="Title 1"/>
          <p:cNvSpPr>
            <a:spLocks noGrp="1"/>
          </p:cNvSpPr>
          <p:nvPr>
            <p:ph type="title"/>
          </p:nvPr>
        </p:nvSpPr>
        <p:spPr>
          <a:xfrm>
            <a:off x="574675" y="304800"/>
            <a:ext cx="8001000" cy="1216025"/>
          </a:xfrm>
        </p:spPr>
        <p:txBody>
          <a:bodyPr/>
          <a:lstStyle/>
          <a:p>
            <a:r>
              <a:rPr lang="en-US" sz="3200" dirty="0" smtClean="0"/>
              <a:t>Summary of Solution Approach</a:t>
            </a:r>
            <a:endParaRPr lang="en-US" sz="3200" dirty="0"/>
          </a:p>
        </p:txBody>
      </p:sp>
      <p:sp>
        <p:nvSpPr>
          <p:cNvPr id="8"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27</a:t>
            </a:fld>
            <a:endParaRPr lang="en-US" dirty="0" smtClean="0"/>
          </a:p>
        </p:txBody>
      </p:sp>
    </p:spTree>
    <p:extLst>
      <p:ext uri="{BB962C8B-B14F-4D97-AF65-F5344CB8AC3E}">
        <p14:creationId xmlns:p14="http://schemas.microsoft.com/office/powerpoint/2010/main" val="34877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Sensor Energy Behavior</a:t>
            </a:r>
            <a:br>
              <a:rPr lang="en-US" sz="3200" dirty="0" smtClean="0"/>
            </a:br>
            <a:r>
              <a:rPr lang="en-US" sz="3200" dirty="0" smtClean="0"/>
              <a:t>- Complete Process</a:t>
            </a:r>
            <a:endParaRPr lang="en-US" sz="3200" dirty="0"/>
          </a:p>
        </p:txBody>
      </p:sp>
      <p:cxnSp>
        <p:nvCxnSpPr>
          <p:cNvPr id="48" name="Straight Connector 47"/>
          <p:cNvCxnSpPr/>
          <p:nvPr/>
        </p:nvCxnSpPr>
        <p:spPr>
          <a:xfrm>
            <a:off x="465138" y="2300287"/>
            <a:ext cx="0" cy="2514600"/>
          </a:xfrm>
          <a:prstGeom prst="line">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65138" y="4795837"/>
            <a:ext cx="8259762" cy="1905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65138" y="2676525"/>
            <a:ext cx="8183562" cy="47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9425" y="3170237"/>
            <a:ext cx="8169275" cy="17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13"/>
          <p:cNvSpPr txBox="1">
            <a:spLocks noChangeArrowheads="1"/>
          </p:cNvSpPr>
          <p:nvPr/>
        </p:nvSpPr>
        <p:spPr bwMode="auto">
          <a:xfrm>
            <a:off x="3935413" y="2227262"/>
            <a:ext cx="1243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1</a:t>
            </a:r>
            <a:r>
              <a:rPr lang="en-US" sz="1200" baseline="30000"/>
              <a:t>st</a:t>
            </a:r>
            <a:r>
              <a:rPr lang="en-US" sz="1200"/>
              <a:t>  renewable </a:t>
            </a:r>
          </a:p>
          <a:p>
            <a:pPr algn="ctr" eaLnBrk="1" hangingPunct="1"/>
            <a:r>
              <a:rPr lang="en-US" sz="1200"/>
              <a:t>energy cycle</a:t>
            </a:r>
          </a:p>
        </p:txBody>
      </p:sp>
      <p:sp>
        <p:nvSpPr>
          <p:cNvPr id="98" name="TextBox 16"/>
          <p:cNvSpPr txBox="1">
            <a:spLocks noChangeArrowheads="1"/>
          </p:cNvSpPr>
          <p:nvPr/>
        </p:nvSpPr>
        <p:spPr bwMode="auto">
          <a:xfrm>
            <a:off x="3995738" y="4314825"/>
            <a:ext cx="10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000"/>
          </a:p>
        </p:txBody>
      </p:sp>
      <p:sp>
        <p:nvSpPr>
          <p:cNvPr id="99" name="TextBox 21"/>
          <p:cNvSpPr txBox="1">
            <a:spLocks noChangeArrowheads="1"/>
          </p:cNvSpPr>
          <p:nvPr/>
        </p:nvSpPr>
        <p:spPr bwMode="auto">
          <a:xfrm>
            <a:off x="915988" y="4873625"/>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sz="1000"/>
          </a:p>
          <a:p>
            <a:pPr eaLnBrk="1" hangingPunct="1"/>
            <a:endParaRPr lang="en-US" sz="1000"/>
          </a:p>
        </p:txBody>
      </p:sp>
      <p:sp>
        <p:nvSpPr>
          <p:cNvPr id="100" name="TextBox 99"/>
          <p:cNvSpPr txBox="1">
            <a:spLocks noChangeArrowheads="1"/>
          </p:cNvSpPr>
          <p:nvPr/>
        </p:nvSpPr>
        <p:spPr bwMode="auto">
          <a:xfrm>
            <a:off x="2473325" y="5094287"/>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The first renewable energy cycle starts.</a:t>
            </a:r>
          </a:p>
        </p:txBody>
      </p:sp>
      <p:cxnSp>
        <p:nvCxnSpPr>
          <p:cNvPr id="101" name="Straight Arrow Connector 100"/>
          <p:cNvCxnSpPr/>
          <p:nvPr/>
        </p:nvCxnSpPr>
        <p:spPr>
          <a:xfrm flipV="1">
            <a:off x="3146425" y="4846637"/>
            <a:ext cx="0" cy="23177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66725" y="4605337"/>
            <a:ext cx="8258175" cy="47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892175" y="2792412"/>
            <a:ext cx="3175" cy="20224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12825" y="2673350"/>
            <a:ext cx="15875" cy="2141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151188" y="2300287"/>
            <a:ext cx="0" cy="25050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69900" y="2690812"/>
            <a:ext cx="422275" cy="10160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895350" y="2687637"/>
            <a:ext cx="112713" cy="104775"/>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08063" y="2687637"/>
            <a:ext cx="2149475" cy="500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133725" y="3176587"/>
            <a:ext cx="422275" cy="103188"/>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565525" y="2684462"/>
            <a:ext cx="104775" cy="601663"/>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670300" y="2684462"/>
            <a:ext cx="2151063" cy="500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807075" y="3178175"/>
            <a:ext cx="423863" cy="101600"/>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240463" y="2678112"/>
            <a:ext cx="104775" cy="600075"/>
          </a:xfrm>
          <a:prstGeom prst="line">
            <a:avLst/>
          </a:prstGeom>
          <a:ln w="158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345238" y="2678112"/>
            <a:ext cx="2151062" cy="5000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3560763" y="3287712"/>
            <a:ext cx="1587" cy="1517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679825" y="2673350"/>
            <a:ext cx="15875" cy="21415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234113" y="3282950"/>
            <a:ext cx="6350" cy="15319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351588" y="2667000"/>
            <a:ext cx="14287" cy="21288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830888" y="2300287"/>
            <a:ext cx="0" cy="24923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478838" y="2305050"/>
            <a:ext cx="0" cy="24717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 name="TextBox 43"/>
          <p:cNvSpPr txBox="1">
            <a:spLocks noChangeArrowheads="1"/>
          </p:cNvSpPr>
          <p:nvPr/>
        </p:nvSpPr>
        <p:spPr bwMode="auto">
          <a:xfrm>
            <a:off x="6523038" y="2222500"/>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dirty="0"/>
              <a:t>2</a:t>
            </a:r>
            <a:r>
              <a:rPr lang="en-US" sz="1200" baseline="30000" dirty="0"/>
              <a:t>nd</a:t>
            </a:r>
            <a:r>
              <a:rPr lang="en-US" sz="1200" dirty="0"/>
              <a:t> renewable </a:t>
            </a:r>
          </a:p>
          <a:p>
            <a:pPr algn="ctr" eaLnBrk="1" hangingPunct="1"/>
            <a:r>
              <a:rPr lang="en-US" sz="1200" dirty="0"/>
              <a:t>energy cycle</a:t>
            </a:r>
          </a:p>
        </p:txBody>
      </p:sp>
      <p:cxnSp>
        <p:nvCxnSpPr>
          <p:cNvPr id="122" name="Straight Arrow Connector 121"/>
          <p:cNvCxnSpPr>
            <a:stCxn id="97" idx="1"/>
          </p:cNvCxnSpPr>
          <p:nvPr/>
        </p:nvCxnSpPr>
        <p:spPr>
          <a:xfrm flipH="1" flipV="1">
            <a:off x="3157538" y="2452687"/>
            <a:ext cx="777875" cy="635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5073650" y="2454275"/>
            <a:ext cx="757238" cy="11112"/>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5805488" y="2459037"/>
            <a:ext cx="777875" cy="476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7721600" y="2459037"/>
            <a:ext cx="757238" cy="1270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26" name="TextBox 55"/>
          <p:cNvSpPr txBox="1">
            <a:spLocks noChangeArrowheads="1"/>
          </p:cNvSpPr>
          <p:nvPr/>
        </p:nvSpPr>
        <p:spPr bwMode="auto">
          <a:xfrm>
            <a:off x="1200150" y="2209800"/>
            <a:ext cx="124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Initial transient cycle</a:t>
            </a:r>
          </a:p>
        </p:txBody>
      </p:sp>
      <p:cxnSp>
        <p:nvCxnSpPr>
          <p:cNvPr id="127" name="Straight Arrow Connector 126"/>
          <p:cNvCxnSpPr>
            <a:stCxn id="126" idx="1"/>
          </p:cNvCxnSpPr>
          <p:nvPr/>
        </p:nvCxnSpPr>
        <p:spPr>
          <a:xfrm flipH="1" flipV="1">
            <a:off x="423863" y="2435225"/>
            <a:ext cx="776287" cy="635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393950" y="2436812"/>
            <a:ext cx="757238" cy="1111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8801100" y="3449637"/>
            <a:ext cx="76200" cy="82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0" name="TextBox 129"/>
          <p:cNvSpPr txBox="1">
            <a:spLocks noChangeArrowheads="1"/>
          </p:cNvSpPr>
          <p:nvPr/>
        </p:nvSpPr>
        <p:spPr bwMode="auto">
          <a:xfrm>
            <a:off x="4946650" y="5076825"/>
            <a:ext cx="1819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The first renewable energy cycle ends, i.e.,</a:t>
            </a:r>
          </a:p>
          <a:p>
            <a:pPr algn="ctr" eaLnBrk="1" hangingPunct="1"/>
            <a:r>
              <a:rPr lang="en-US" sz="1200"/>
              <a:t>the second renewable energy cycle starts. </a:t>
            </a:r>
          </a:p>
        </p:txBody>
      </p:sp>
      <p:cxnSp>
        <p:nvCxnSpPr>
          <p:cNvPr id="131" name="Straight Arrow Connector 130"/>
          <p:cNvCxnSpPr/>
          <p:nvPr/>
        </p:nvCxnSpPr>
        <p:spPr>
          <a:xfrm flipV="1">
            <a:off x="5830888" y="4840287"/>
            <a:ext cx="0" cy="23336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8953500" y="3454400"/>
            <a:ext cx="76200" cy="825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3" name="Oval 132"/>
          <p:cNvSpPr/>
          <p:nvPr/>
        </p:nvSpPr>
        <p:spPr>
          <a:xfrm>
            <a:off x="8659813" y="3452812"/>
            <a:ext cx="76200" cy="809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4" name="TextBox 133"/>
          <p:cNvSpPr txBox="1">
            <a:spLocks noRot="1" noChangeAspect="1" noMove="1" noResize="1" noEditPoints="1" noAdjustHandles="1" noChangeArrowheads="1" noChangeShapeType="1" noTextEdit="1"/>
          </p:cNvSpPr>
          <p:nvPr/>
        </p:nvSpPr>
        <p:spPr>
          <a:xfrm>
            <a:off x="8556291" y="4747581"/>
            <a:ext cx="299633" cy="307777"/>
          </a:xfrm>
          <a:prstGeom prst="rect">
            <a:avLst/>
          </a:prstGeom>
          <a:blipFill rotWithShape="1">
            <a:blip r:embed="rId3" cstate="print"/>
            <a:stretch>
              <a:fillRect/>
            </a:stretch>
          </a:blipFill>
        </p:spPr>
        <p:txBody>
          <a:bodyPr/>
          <a:lstStyle/>
          <a:p>
            <a:r>
              <a:rPr lang="en-US">
                <a:noFill/>
              </a:rPr>
              <a:t> </a:t>
            </a:r>
          </a:p>
        </p:txBody>
      </p:sp>
      <p:sp>
        <p:nvSpPr>
          <p:cNvPr id="135" name="TextBox 134"/>
          <p:cNvSpPr txBox="1"/>
          <p:nvPr/>
        </p:nvSpPr>
        <p:spPr>
          <a:xfrm>
            <a:off x="301440" y="4805362"/>
            <a:ext cx="359473" cy="307777"/>
          </a:xfrm>
          <a:prstGeom prst="rect">
            <a:avLst/>
          </a:prstGeom>
          <a:noFill/>
        </p:spPr>
        <p:txBody>
          <a:bodyPr wrap="square" rtlCol="0">
            <a:spAutoFit/>
          </a:bodyPr>
          <a:lstStyle/>
          <a:p>
            <a:r>
              <a:rPr lang="en-US" sz="1400" dirty="0" smtClean="0"/>
              <a:t>0</a:t>
            </a:r>
            <a:endParaRPr lang="en-US" sz="1400" dirty="0"/>
          </a:p>
        </p:txBody>
      </p:sp>
      <p:sp>
        <p:nvSpPr>
          <p:cNvPr id="136" name="TextBox 135"/>
          <p:cNvSpPr txBox="1">
            <a:spLocks noRot="1" noChangeAspect="1" noMove="1" noResize="1" noEditPoints="1" noAdjustHandles="1" noChangeArrowheads="1" noChangeShapeType="1" noTextEdit="1"/>
          </p:cNvSpPr>
          <p:nvPr/>
        </p:nvSpPr>
        <p:spPr>
          <a:xfrm>
            <a:off x="113778" y="2133600"/>
            <a:ext cx="359970" cy="307777"/>
          </a:xfrm>
          <a:prstGeom prst="rect">
            <a:avLst/>
          </a:prstGeom>
          <a:blipFill rotWithShape="1">
            <a:blip r:embed="rId4" cstate="print"/>
            <a:stretch>
              <a:fillRect/>
            </a:stretch>
          </a:blipFill>
        </p:spPr>
        <p:txBody>
          <a:bodyPr/>
          <a:lstStyle/>
          <a:p>
            <a:r>
              <a:rPr lang="en-US">
                <a:noFill/>
              </a:rPr>
              <a:t> </a:t>
            </a:r>
          </a:p>
        </p:txBody>
      </p:sp>
      <p:sp>
        <p:nvSpPr>
          <p:cNvPr id="47"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28</a:t>
            </a:fld>
            <a:endParaRPr lang="en-US" dirty="0" smtClean="0"/>
          </a:p>
        </p:txBody>
      </p:sp>
    </p:spTree>
    <p:extLst>
      <p:ext uri="{BB962C8B-B14F-4D97-AF65-F5344CB8AC3E}">
        <p14:creationId xmlns:p14="http://schemas.microsoft.com/office/powerpoint/2010/main" val="269244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9" grpId="0" animBg="1"/>
      <p:bldP spid="130" grpId="0"/>
      <p:bldP spid="132" grpId="0" animBg="1"/>
      <p:bldP spid="1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29</a:t>
            </a:fld>
            <a:endParaRPr lang="en-US" dirty="0" smtClean="0"/>
          </a:p>
        </p:txBody>
      </p:sp>
      <p:sp>
        <p:nvSpPr>
          <p:cNvPr id="16387" name="Rectangle 2"/>
          <p:cNvSpPr>
            <a:spLocks noGrp="1" noChangeArrowheads="1"/>
          </p:cNvSpPr>
          <p:nvPr>
            <p:ph type="title"/>
          </p:nvPr>
        </p:nvSpPr>
        <p:spPr/>
        <p:txBody>
          <a:bodyPr/>
          <a:lstStyle/>
          <a:p>
            <a:pPr eaLnBrk="1" hangingPunct="1"/>
            <a:r>
              <a:rPr lang="en-US" dirty="0" smtClean="0">
                <a:solidFill>
                  <a:schemeClr val="tx1"/>
                </a:solidFill>
              </a:rPr>
              <a:t>Outline </a:t>
            </a:r>
            <a:r>
              <a:rPr lang="en-US" dirty="0" smtClean="0"/>
              <a:t>of Case Study</a:t>
            </a:r>
          </a:p>
        </p:txBody>
      </p:sp>
      <p:sp>
        <p:nvSpPr>
          <p:cNvPr id="16388" name="Rectangle 3"/>
          <p:cNvSpPr>
            <a:spLocks noGrp="1" noChangeArrowheads="1"/>
          </p:cNvSpPr>
          <p:nvPr>
            <p:ph type="body" idx="1"/>
          </p:nvPr>
        </p:nvSpPr>
        <p:spPr>
          <a:xfrm>
            <a:off x="500063" y="1741488"/>
            <a:ext cx="8305800" cy="4267200"/>
          </a:xfrm>
        </p:spPr>
        <p:txBody>
          <a:bodyPr/>
          <a:lstStyle/>
          <a:p>
            <a:pPr>
              <a:spcAft>
                <a:spcPts val="600"/>
              </a:spcAft>
            </a:pPr>
            <a:r>
              <a:rPr lang="en-US" sz="2400" dirty="0" smtClean="0">
                <a:solidFill>
                  <a:schemeClr val="bg1">
                    <a:lumMod val="65000"/>
                  </a:schemeClr>
                </a:solidFill>
              </a:rPr>
              <a:t>A Solution Procedure</a:t>
            </a:r>
          </a:p>
          <a:p>
            <a:pPr lvl="1">
              <a:spcAft>
                <a:spcPts val="600"/>
              </a:spcAft>
            </a:pPr>
            <a:r>
              <a:rPr lang="en-US" sz="2000" dirty="0">
                <a:solidFill>
                  <a:schemeClr val="bg1">
                    <a:lumMod val="65000"/>
                  </a:schemeClr>
                </a:solidFill>
              </a:rPr>
              <a:t>Renewable energy </a:t>
            </a:r>
            <a:r>
              <a:rPr lang="en-US" sz="2000" dirty="0" smtClean="0">
                <a:solidFill>
                  <a:schemeClr val="bg1">
                    <a:lumMod val="65000"/>
                  </a:schemeClr>
                </a:solidFill>
              </a:rPr>
              <a:t>cycle</a:t>
            </a:r>
          </a:p>
          <a:p>
            <a:pPr lvl="1">
              <a:spcAft>
                <a:spcPts val="600"/>
              </a:spcAft>
            </a:pPr>
            <a:r>
              <a:rPr lang="en-US" sz="2000" dirty="0">
                <a:solidFill>
                  <a:schemeClr val="bg1">
                    <a:lumMod val="65000"/>
                  </a:schemeClr>
                </a:solidFill>
              </a:rPr>
              <a:t>The optimal traveling path for </a:t>
            </a:r>
            <a:r>
              <a:rPr lang="en-US" sz="2000" dirty="0" smtClean="0">
                <a:solidFill>
                  <a:schemeClr val="bg1">
                    <a:lumMod val="65000"/>
                  </a:schemeClr>
                </a:solidFill>
              </a:rPr>
              <a:t>WCV</a:t>
            </a:r>
          </a:p>
          <a:p>
            <a:pPr lvl="1"/>
            <a:r>
              <a:rPr lang="en-US" sz="2000" dirty="0" smtClean="0">
                <a:solidFill>
                  <a:schemeClr val="bg1">
                    <a:lumMod val="65000"/>
                  </a:schemeClr>
                </a:solidFill>
              </a:rPr>
              <a:t>The </a:t>
            </a:r>
            <a:r>
              <a:rPr lang="en-US" sz="2000" dirty="0">
                <a:solidFill>
                  <a:schemeClr val="bg1">
                    <a:lumMod val="65000"/>
                  </a:schemeClr>
                </a:solidFill>
              </a:rPr>
              <a:t>optimal charging schedule and multi-hop data routing</a:t>
            </a:r>
          </a:p>
          <a:p>
            <a:pPr marL="471487" lvl="1" indent="0">
              <a:spcAft>
                <a:spcPts val="600"/>
              </a:spcAft>
              <a:buNone/>
            </a:pPr>
            <a:endParaRPr lang="en-US" sz="2000" dirty="0" smtClean="0"/>
          </a:p>
          <a:p>
            <a:pPr>
              <a:spcAft>
                <a:spcPts val="600"/>
              </a:spcAft>
            </a:pPr>
            <a:r>
              <a:rPr lang="en-US" sz="2400" dirty="0" smtClean="0"/>
              <a:t>Numerical Results </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414069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p:cNvSpPr>
            <a:spLocks noGrp="1" noChangeArrowheads="1"/>
          </p:cNvSpPr>
          <p:nvPr>
            <p:ph type="title"/>
          </p:nvPr>
        </p:nvSpPr>
        <p:spPr/>
        <p:txBody>
          <a:bodyPr/>
          <a:lstStyle/>
          <a:p>
            <a:r>
              <a:rPr lang="en-US" sz="3200" dirty="0"/>
              <a:t>Linear Approximation</a:t>
            </a:r>
            <a:endParaRPr lang="en-US" altLang="zh-CN" sz="3200" dirty="0">
              <a:ea typeface="宋体" pitchFamily="2" charset="-122"/>
            </a:endParaRPr>
          </a:p>
        </p:txBody>
      </p:sp>
      <p:sp>
        <p:nvSpPr>
          <p:cNvPr id="1780739" name="Rectangle 3"/>
          <p:cNvSpPr>
            <a:spLocks noGrp="1" noChangeArrowheads="1"/>
          </p:cNvSpPr>
          <p:nvPr>
            <p:ph type="body" idx="1"/>
          </p:nvPr>
        </p:nvSpPr>
        <p:spPr>
          <a:xfrm>
            <a:off x="542925" y="1676400"/>
            <a:ext cx="8001000" cy="4648200"/>
          </a:xfrm>
        </p:spPr>
        <p:txBody>
          <a:bodyPr/>
          <a:lstStyle/>
          <a:p>
            <a:r>
              <a:rPr lang="en-US" altLang="zh-CN" sz="2400" dirty="0" smtClean="0">
                <a:ea typeface="宋体" pitchFamily="2" charset="-122"/>
              </a:rPr>
              <a:t>Motivation</a:t>
            </a:r>
          </a:p>
          <a:p>
            <a:pPr lvl="1">
              <a:spcBef>
                <a:spcPts val="600"/>
              </a:spcBef>
              <a:spcAft>
                <a:spcPts val="0"/>
              </a:spcAft>
            </a:pPr>
            <a:r>
              <a:rPr lang="en-US" altLang="zh-CN" sz="2000" dirty="0" smtClean="0">
                <a:ea typeface="宋体" pitchFamily="2" charset="-122"/>
              </a:rPr>
              <a:t>Nonlinear optimization is difficult</a:t>
            </a:r>
            <a:endParaRPr lang="en-US" altLang="zh-CN" sz="2000" dirty="0">
              <a:ea typeface="宋体" pitchFamily="2" charset="-122"/>
            </a:endParaRPr>
          </a:p>
          <a:p>
            <a:pPr lvl="1">
              <a:spcBef>
                <a:spcPts val="600"/>
              </a:spcBef>
            </a:pPr>
            <a:r>
              <a:rPr lang="en-US" altLang="zh-CN" sz="2000" dirty="0" smtClean="0">
                <a:ea typeface="宋体" pitchFamily="2" charset="-122"/>
              </a:rPr>
              <a:t>Linear programming is easy to solve with many efficient tools available</a:t>
            </a:r>
          </a:p>
          <a:p>
            <a:pPr>
              <a:spcBef>
                <a:spcPts val="1200"/>
              </a:spcBef>
            </a:pPr>
            <a:endParaRPr lang="en-US" altLang="zh-CN" sz="2400" dirty="0" smtClean="0">
              <a:ea typeface="宋体" pitchFamily="2" charset="-122"/>
            </a:endParaRPr>
          </a:p>
          <a:p>
            <a:pPr>
              <a:spcBef>
                <a:spcPts val="1200"/>
              </a:spcBef>
            </a:pPr>
            <a:r>
              <a:rPr lang="en-US" altLang="zh-CN" sz="2400" dirty="0" smtClean="0">
                <a:ea typeface="宋体" pitchFamily="2" charset="-122"/>
              </a:rPr>
              <a:t>Basic idea: Replacing nonlinear terms by some linear approximation approach</a:t>
            </a:r>
          </a:p>
          <a:p>
            <a:pPr lvl="1">
              <a:spcBef>
                <a:spcPts val="1200"/>
              </a:spcBef>
            </a:pPr>
            <a:r>
              <a:rPr lang="en-US" altLang="zh-CN" sz="2000" dirty="0" smtClean="0">
                <a:ea typeface="宋体" pitchFamily="2" charset="-122"/>
              </a:rPr>
              <a:t>Demonstrating piecewise linear approximation in this chapter</a:t>
            </a:r>
          </a:p>
          <a:p>
            <a:pPr marL="471487" lvl="1" indent="0">
              <a:spcBef>
                <a:spcPts val="1200"/>
              </a:spcBef>
              <a:buNone/>
            </a:pPr>
            <a:endParaRPr lang="en-US" altLang="zh-CN" sz="2100" dirty="0" smtClean="0">
              <a:ea typeface="宋体" pitchFamily="2" charset="-122"/>
            </a:endParaRPr>
          </a:p>
          <a:p>
            <a:pPr marL="471487" lvl="1" indent="0">
              <a:buNone/>
            </a:pPr>
            <a:endParaRPr lang="zh-CN" altLang="en-US" sz="2400" dirty="0">
              <a:ea typeface="宋体" pitchFamily="2" charset="-122"/>
            </a:endParaRPr>
          </a:p>
        </p:txBody>
      </p:sp>
      <p:sp>
        <p:nvSpPr>
          <p:cNvPr id="5"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a:t>
            </a:fld>
            <a:endParaRPr lang="en-US" dirty="0" smtClean="0"/>
          </a:p>
        </p:txBody>
      </p:sp>
    </p:spTree>
    <p:extLst>
      <p:ext uri="{BB962C8B-B14F-4D97-AF65-F5344CB8AC3E}">
        <p14:creationId xmlns:p14="http://schemas.microsoft.com/office/powerpoint/2010/main" val="2773706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Xie\Desktop\Chapter7\NewFig\f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02" y="1749066"/>
            <a:ext cx="4386953" cy="41386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Xie\Desktop\Chapter7\NewFig\f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455" y="1693224"/>
            <a:ext cx="4205528" cy="4250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A 50-node Network</a:t>
            </a:r>
            <a:endParaRPr lang="en-US" sz="3200" dirty="0"/>
          </a:p>
        </p:txBody>
      </p:sp>
      <p:sp>
        <p:nvSpPr>
          <p:cNvPr id="13" name="TextBox 2"/>
          <p:cNvSpPr txBox="1">
            <a:spLocks noChangeArrowheads="1"/>
          </p:cNvSpPr>
          <p:nvPr/>
        </p:nvSpPr>
        <p:spPr bwMode="auto">
          <a:xfrm>
            <a:off x="1321038" y="5831914"/>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t>Optimal traveling path</a:t>
            </a:r>
          </a:p>
        </p:txBody>
      </p:sp>
      <p:sp>
        <p:nvSpPr>
          <p:cNvPr id="14" name="TextBox 11"/>
          <p:cNvSpPr txBox="1">
            <a:spLocks noChangeArrowheads="1"/>
          </p:cNvSpPr>
          <p:nvPr/>
        </p:nvSpPr>
        <p:spPr bwMode="auto">
          <a:xfrm>
            <a:off x="6053270" y="5855318"/>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t>Charging schedule</a:t>
            </a:r>
            <a:endParaRPr lang="en-US" dirty="0"/>
          </a:p>
        </p:txBody>
      </p:sp>
      <p:sp>
        <p:nvSpPr>
          <p:cNvPr id="15" name="Oval 14"/>
          <p:cNvSpPr/>
          <p:nvPr/>
        </p:nvSpPr>
        <p:spPr>
          <a:xfrm>
            <a:off x="3225951" y="4334286"/>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Arrow Connector 15"/>
          <p:cNvCxnSpPr/>
          <p:nvPr/>
        </p:nvCxnSpPr>
        <p:spPr>
          <a:xfrm flipV="1">
            <a:off x="2972966" y="4393722"/>
            <a:ext cx="271463"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87664" y="2590800"/>
                <a:ext cx="3048000" cy="1754326"/>
              </a:xfrm>
              <a:prstGeom prst="rect">
                <a:avLst/>
              </a:prstGeom>
              <a:noFill/>
            </p:spPr>
            <p:txBody>
              <a:bodyPr wrap="square" rtlCol="0">
                <a:spAutoFit/>
              </a:bodyPr>
              <a:lstStyle/>
              <a:p>
                <a14:m>
                  <m:oMath xmlns:m="http://schemas.openxmlformats.org/officeDocument/2006/math">
                    <m:r>
                      <m:rPr>
                        <m:sty m:val="p"/>
                      </m:rPr>
                      <a:rPr lang="en-US" i="1" smtClean="0">
                        <a:solidFill>
                          <a:srgbClr val="FF0000"/>
                        </a:solidFill>
                        <a:latin typeface="Cambria Math"/>
                      </a:rPr>
                      <m:t>ϵ</m:t>
                    </m:r>
                    <m:r>
                      <a:rPr lang="en-US" b="0" i="1" smtClean="0">
                        <a:solidFill>
                          <a:srgbClr val="FF0000"/>
                        </a:solidFill>
                        <a:latin typeface="Cambria Math"/>
                      </a:rPr>
                      <m:t> </m:t>
                    </m:r>
                  </m:oMath>
                </a14:m>
                <a:r>
                  <a:rPr lang="en-US" dirty="0" smtClean="0">
                    <a:solidFill>
                      <a:srgbClr val="FF0000"/>
                    </a:solidFill>
                    <a:latin typeface="Calibri" pitchFamily="34" charset="0"/>
                    <a:cs typeface="Calibri" pitchFamily="34" charset="0"/>
                  </a:rPr>
                  <a:t>= 0.01</a:t>
                </a:r>
              </a:p>
              <a:p>
                <a:r>
                  <a:rPr lang="en-US" dirty="0" smtClean="0">
                    <a:solidFill>
                      <a:srgbClr val="FF0000"/>
                    </a:solidFill>
                    <a:latin typeface="Calibri" pitchFamily="34" charset="0"/>
                    <a:cs typeface="Calibri" pitchFamily="34" charset="0"/>
                  </a:rPr>
                  <a:t>m = 4</a:t>
                </a:r>
              </a:p>
              <a:p>
                <a:endParaRPr lang="en-US" dirty="0">
                  <a:solidFill>
                    <a:srgbClr val="FF0000"/>
                  </a:solidFill>
                  <a:latin typeface="Calibri" pitchFamily="34" charset="0"/>
                  <a:cs typeface="Calibri" pitchFamily="34" charset="0"/>
                </a:endParaRPr>
              </a:p>
              <a:p>
                <a:r>
                  <a:rPr lang="en-US" dirty="0" smtClean="0">
                    <a:solidFill>
                      <a:srgbClr val="FF0000"/>
                    </a:solidFill>
                    <a:latin typeface="Calibri" pitchFamily="34" charset="0"/>
                    <a:cs typeface="Calibri" pitchFamily="34" charset="0"/>
                  </a:rPr>
                  <a:t>Cycle time       = 30.73 hours</a:t>
                </a:r>
              </a:p>
              <a:p>
                <a:r>
                  <a:rPr lang="en-US" dirty="0" smtClean="0">
                    <a:solidFill>
                      <a:srgbClr val="FF0000"/>
                    </a:solidFill>
                    <a:latin typeface="Calibri" pitchFamily="34" charset="0"/>
                    <a:cs typeface="Calibri" pitchFamily="34" charset="0"/>
                  </a:rPr>
                  <a:t>Vacation time = 26.82 hours</a:t>
                </a:r>
              </a:p>
              <a:p>
                <a:r>
                  <a:rPr lang="en-US" dirty="0" smtClean="0">
                    <a:solidFill>
                      <a:srgbClr val="FF0000"/>
                    </a:solidFill>
                    <a:latin typeface="Calibri" pitchFamily="34" charset="0"/>
                    <a:cs typeface="Calibri" pitchFamily="34" charset="0"/>
                  </a:rPr>
                  <a:t>Percentage      = 87.27%</a:t>
                </a:r>
                <a:endParaRPr lang="en-US" dirty="0">
                  <a:solidFill>
                    <a:srgbClr val="FF0000"/>
                  </a:solidFill>
                  <a:latin typeface="Calibri" pitchFamily="34" charset="0"/>
                  <a:cs typeface="Calibri"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087664" y="2590800"/>
                <a:ext cx="3048000" cy="1754326"/>
              </a:xfrm>
              <a:prstGeom prst="rect">
                <a:avLst/>
              </a:prstGeom>
              <a:blipFill rotWithShape="1">
                <a:blip r:embed="rId5"/>
                <a:stretch>
                  <a:fillRect l="-1800" t="-1736" b="-4514"/>
                </a:stretch>
              </a:blipFill>
            </p:spPr>
            <p:txBody>
              <a:bodyPr/>
              <a:lstStyle/>
              <a:p>
                <a:r>
                  <a:rPr lang="en-US">
                    <a:noFill/>
                  </a:rPr>
                  <a:t> </a:t>
                </a:r>
              </a:p>
            </p:txBody>
          </p:sp>
        </mc:Fallback>
      </mc:AlternateContent>
      <p:sp>
        <p:nvSpPr>
          <p:cNvPr id="19"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30</a:t>
            </a:fld>
            <a:endParaRPr lang="en-US" dirty="0" smtClean="0"/>
          </a:p>
        </p:txBody>
      </p:sp>
    </p:spTree>
    <p:extLst>
      <p:ext uri="{BB962C8B-B14F-4D97-AF65-F5344CB8AC3E}">
        <p14:creationId xmlns:p14="http://schemas.microsoft.com/office/powerpoint/2010/main" val="313542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Results under Different Directions</a:t>
            </a:r>
            <a:endParaRPr lang="en-US" sz="3200" dirty="0"/>
          </a:p>
        </p:txBody>
      </p:sp>
      <p:pic>
        <p:nvPicPr>
          <p:cNvPr id="5"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66800" y="1771650"/>
            <a:ext cx="5083037" cy="4343400"/>
          </a:xfrm>
        </p:spPr>
      </p:pic>
      <p:sp>
        <p:nvSpPr>
          <p:cNvPr id="6" name="TextBox 5"/>
          <p:cNvSpPr txBox="1"/>
          <p:nvPr/>
        </p:nvSpPr>
        <p:spPr>
          <a:xfrm>
            <a:off x="6400800" y="3047999"/>
            <a:ext cx="2209800" cy="2031325"/>
          </a:xfrm>
          <a:prstGeom prst="rect">
            <a:avLst/>
          </a:prstGeom>
          <a:noFill/>
        </p:spPr>
        <p:txBody>
          <a:bodyPr wrap="square" rtlCol="0">
            <a:spAutoFit/>
          </a:bodyPr>
          <a:lstStyle/>
          <a:p>
            <a:r>
              <a:rPr lang="en-US" dirty="0" smtClean="0">
                <a:solidFill>
                  <a:srgbClr val="FF0000"/>
                </a:solidFill>
                <a:latin typeface="Calibri" pitchFamily="34" charset="0"/>
                <a:cs typeface="Calibri" pitchFamily="34" charset="0"/>
              </a:rPr>
              <a:t>Identical charging schedule and flow routing</a:t>
            </a:r>
          </a:p>
          <a:p>
            <a:endParaRPr lang="en-US" dirty="0" smtClean="0">
              <a:solidFill>
                <a:srgbClr val="FF0000"/>
              </a:solidFill>
              <a:latin typeface="Calibri" pitchFamily="34" charset="0"/>
              <a:cs typeface="Calibri" pitchFamily="34" charset="0"/>
            </a:endParaRPr>
          </a:p>
          <a:p>
            <a:r>
              <a:rPr lang="en-US" dirty="0" smtClean="0">
                <a:solidFill>
                  <a:srgbClr val="FF0000"/>
                </a:solidFill>
                <a:latin typeface="Calibri" pitchFamily="34" charset="0"/>
                <a:cs typeface="Calibri" pitchFamily="34" charset="0"/>
              </a:rPr>
              <a:t>Different arrival time and renewable cycle starting energy </a:t>
            </a:r>
            <a:endParaRPr lang="en-US" dirty="0">
              <a:solidFill>
                <a:srgbClr val="FF0000"/>
              </a:solidFill>
              <a:latin typeface="Calibri" pitchFamily="34" charset="0"/>
              <a:cs typeface="Calibri" pitchFamily="34" charset="0"/>
            </a:endParaRPr>
          </a:p>
        </p:txBody>
      </p:sp>
      <p:sp>
        <p:nvSpPr>
          <p:cNvPr id="7"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31</a:t>
            </a:fld>
            <a:endParaRPr lang="en-US" dirty="0" smtClean="0"/>
          </a:p>
        </p:txBody>
      </p:sp>
    </p:spTree>
    <p:extLst>
      <p:ext uri="{BB962C8B-B14F-4D97-AF65-F5344CB8AC3E}">
        <p14:creationId xmlns:p14="http://schemas.microsoft.com/office/powerpoint/2010/main" val="1137271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Xie\Desktop\Chapter7\NewFig\f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396" y="1752600"/>
            <a:ext cx="4573654" cy="4314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Bottleneck Node</a:t>
            </a:r>
            <a:endParaRPr lang="en-US" sz="3200" dirty="0"/>
          </a:p>
        </p:txBody>
      </p:sp>
      <p:sp>
        <p:nvSpPr>
          <p:cNvPr id="6" name="Oval 5"/>
          <p:cNvSpPr/>
          <p:nvPr/>
        </p:nvSpPr>
        <p:spPr>
          <a:xfrm>
            <a:off x="2873375" y="34671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Arrow Connector 6"/>
          <p:cNvCxnSpPr/>
          <p:nvPr/>
        </p:nvCxnSpPr>
        <p:spPr>
          <a:xfrm>
            <a:off x="1828800" y="3173802"/>
            <a:ext cx="1035949"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11"/>
          <p:cNvSpPr txBox="1">
            <a:spLocks noChangeArrowheads="1"/>
          </p:cNvSpPr>
          <p:nvPr/>
        </p:nvSpPr>
        <p:spPr bwMode="auto">
          <a:xfrm>
            <a:off x="6705600" y="1857375"/>
            <a:ext cx="2133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solidFill>
                  <a:srgbClr val="FF0000"/>
                </a:solidFill>
              </a:rPr>
              <a:t>Provably show the existence of at least one  “bottleneck” node in an optimal solution  </a:t>
            </a:r>
          </a:p>
        </p:txBody>
      </p:sp>
      <p:sp>
        <p:nvSpPr>
          <p:cNvPr id="9"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32</a:t>
            </a:fld>
            <a:endParaRPr lang="en-US" dirty="0" smtClean="0"/>
          </a:p>
        </p:txBody>
      </p:sp>
      <p:sp>
        <p:nvSpPr>
          <p:cNvPr id="11" name="TextBox 11"/>
          <p:cNvSpPr txBox="1">
            <a:spLocks noChangeArrowheads="1"/>
          </p:cNvSpPr>
          <p:nvPr/>
        </p:nvSpPr>
        <p:spPr bwMode="auto">
          <a:xfrm>
            <a:off x="213174" y="28956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smtClean="0">
                <a:solidFill>
                  <a:srgbClr val="FF0000"/>
                </a:solidFill>
              </a:rPr>
              <a:t>Bottleneck node</a:t>
            </a:r>
            <a:endParaRPr lang="en-US" dirty="0">
              <a:solidFill>
                <a:srgbClr val="FF0000"/>
              </a:solidFill>
            </a:endParaRPr>
          </a:p>
        </p:txBody>
      </p:sp>
    </p:spTree>
    <p:extLst>
      <p:ext uri="{BB962C8B-B14F-4D97-AF65-F5344CB8AC3E}">
        <p14:creationId xmlns:p14="http://schemas.microsoft.com/office/powerpoint/2010/main" val="38673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Xie\Desktop\Chapter7\NewFig\f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8" y="1799326"/>
            <a:ext cx="8983663" cy="3390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Bottleneck Node </a:t>
            </a:r>
            <a:r>
              <a:rPr lang="en-US" altLang="zh-CN" sz="3200" dirty="0">
                <a:ea typeface="宋体" pitchFamily="2" charset="-122"/>
              </a:rPr>
              <a:t>(cont’d)</a:t>
            </a:r>
            <a:endParaRPr lang="en-US" sz="3200" dirty="0"/>
          </a:p>
        </p:txBody>
      </p:sp>
      <p:sp>
        <p:nvSpPr>
          <p:cNvPr id="7" name="TextBox 7"/>
          <p:cNvSpPr txBox="1">
            <a:spLocks noChangeArrowheads="1"/>
          </p:cNvSpPr>
          <p:nvPr/>
        </p:nvSpPr>
        <p:spPr bwMode="auto">
          <a:xfrm>
            <a:off x="2438400" y="51816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The energy behavior of the bottleneck node</a:t>
            </a:r>
          </a:p>
        </p:txBody>
      </p:sp>
      <p:sp>
        <p:nvSpPr>
          <p:cNvPr id="8" name="Oval 7"/>
          <p:cNvSpPr/>
          <p:nvPr/>
        </p:nvSpPr>
        <p:spPr>
          <a:xfrm>
            <a:off x="3853648" y="4565904"/>
            <a:ext cx="66124" cy="76200"/>
          </a:xfrm>
          <a:prstGeom prst="ellipse">
            <a:avLst/>
          </a:prstGeom>
          <a:solidFill>
            <a:schemeClr val="bg1">
              <a:alpha val="0"/>
            </a:schemeClr>
          </a:solidFill>
          <a:ln>
            <a:solidFill>
              <a:srgbClr val="FF0000"/>
            </a:solidFill>
          </a:ln>
          <a:effectLst>
            <a:reflection endPos="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9" name="Oval 8"/>
          <p:cNvSpPr/>
          <p:nvPr/>
        </p:nvSpPr>
        <p:spPr>
          <a:xfrm>
            <a:off x="6106076" y="4568952"/>
            <a:ext cx="66124" cy="76200"/>
          </a:xfrm>
          <a:prstGeom prst="ellipse">
            <a:avLst/>
          </a:prstGeom>
          <a:solidFill>
            <a:schemeClr val="bg1">
              <a:alpha val="0"/>
            </a:schemeClr>
          </a:solidFill>
          <a:ln>
            <a:solidFill>
              <a:srgbClr val="FF0000"/>
            </a:solidFill>
          </a:ln>
          <a:effectLst>
            <a:reflection endPos="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srgbClr val="FF0000"/>
              </a:solidFill>
            </a:endParaRPr>
          </a:p>
        </p:txBody>
      </p:sp>
      <p:sp>
        <p:nvSpPr>
          <p:cNvPr id="10"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33</a:t>
            </a:fld>
            <a:endParaRPr lang="en-US" dirty="0" smtClean="0"/>
          </a:p>
        </p:txBody>
      </p:sp>
    </p:spTree>
    <p:extLst>
      <p:ext uri="{BB962C8B-B14F-4D97-AF65-F5344CB8AC3E}">
        <p14:creationId xmlns:p14="http://schemas.microsoft.com/office/powerpoint/2010/main" val="3701754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Multi-hop Data Routing</a:t>
            </a:r>
            <a:endParaRPr lang="en-US" sz="3200" dirty="0"/>
          </a:p>
        </p:txBody>
      </p:sp>
      <p:sp>
        <p:nvSpPr>
          <p:cNvPr id="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34</a:t>
            </a:fld>
            <a:endParaRPr lang="en-US" dirty="0" smtClean="0"/>
          </a:p>
        </p:txBody>
      </p:sp>
      <p:pic>
        <p:nvPicPr>
          <p:cNvPr id="4098" name="Picture 2" descr="C:\Users\Xie\Desktop\Chapter7\NewFig\f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52" y="1769852"/>
            <a:ext cx="4340524" cy="43405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Xie\Desktop\Chapter7\NewFig\f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176" y="1770695"/>
            <a:ext cx="4327424" cy="433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069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3200" dirty="0" smtClean="0"/>
              <a:t>100-node</a:t>
            </a:r>
            <a:r>
              <a:rPr lang="en-US" dirty="0" smtClean="0"/>
              <a:t> network</a:t>
            </a:r>
            <a:endParaRPr lang="en-US" dirty="0"/>
          </a:p>
        </p:txBody>
      </p:sp>
      <p:sp>
        <p:nvSpPr>
          <p:cNvPr id="6" name="Slide Number Placeholder 5"/>
          <p:cNvSpPr>
            <a:spLocks noGrp="1"/>
          </p:cNvSpPr>
          <p:nvPr>
            <p:ph type="sldNum" sz="quarter" idx="12"/>
          </p:nvPr>
        </p:nvSpPr>
        <p:spPr>
          <a:xfrm>
            <a:off x="6553200" y="6245225"/>
            <a:ext cx="1981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1612FCD6-6AD7-44AB-960F-1FD2808A396C}" type="slidenum">
              <a:rPr lang="en-US" smtClean="0"/>
              <a:pPr/>
              <a:t>35</a:t>
            </a:fld>
            <a:endParaRPr lang="en-US" dirty="0" smtClean="0"/>
          </a:p>
        </p:txBody>
      </p:sp>
      <mc:AlternateContent xmlns:mc="http://schemas.openxmlformats.org/markup-compatibility/2006" xmlns:a14="http://schemas.microsoft.com/office/drawing/2010/main">
        <mc:Choice Requires="a14">
          <p:sp>
            <p:nvSpPr>
              <p:cNvPr id="8" name="TextBox 7"/>
              <p:cNvSpPr txBox="1"/>
              <p:nvPr/>
            </p:nvSpPr>
            <p:spPr>
              <a:xfrm>
                <a:off x="5334000" y="3062218"/>
                <a:ext cx="3048000" cy="1754326"/>
              </a:xfrm>
              <a:prstGeom prst="rect">
                <a:avLst/>
              </a:prstGeom>
              <a:noFill/>
            </p:spPr>
            <p:txBody>
              <a:bodyPr wrap="square" rtlCol="0">
                <a:spAutoFit/>
              </a:bodyPr>
              <a:lstStyle/>
              <a:p>
                <a14:m>
                  <m:oMath xmlns:m="http://schemas.openxmlformats.org/officeDocument/2006/math">
                    <m:r>
                      <m:rPr>
                        <m:sty m:val="p"/>
                      </m:rPr>
                      <a:rPr lang="en-US" i="1" smtClean="0">
                        <a:solidFill>
                          <a:srgbClr val="FF0000"/>
                        </a:solidFill>
                        <a:latin typeface="Cambria Math"/>
                      </a:rPr>
                      <m:t>ϵ</m:t>
                    </m:r>
                    <m:r>
                      <a:rPr lang="en-US" b="0" i="1" smtClean="0">
                        <a:solidFill>
                          <a:srgbClr val="FF0000"/>
                        </a:solidFill>
                        <a:latin typeface="Cambria Math"/>
                      </a:rPr>
                      <m:t> </m:t>
                    </m:r>
                  </m:oMath>
                </a14:m>
                <a:r>
                  <a:rPr lang="en-US" dirty="0" smtClean="0">
                    <a:solidFill>
                      <a:srgbClr val="FF0000"/>
                    </a:solidFill>
                    <a:latin typeface="Calibri" pitchFamily="34" charset="0"/>
                    <a:cs typeface="Calibri" pitchFamily="34" charset="0"/>
                  </a:rPr>
                  <a:t>= 0.01</a:t>
                </a:r>
              </a:p>
              <a:p>
                <a:r>
                  <a:rPr lang="en-US" dirty="0" smtClean="0">
                    <a:solidFill>
                      <a:srgbClr val="FF0000"/>
                    </a:solidFill>
                    <a:latin typeface="Calibri" pitchFamily="34" charset="0"/>
                    <a:cs typeface="Calibri" pitchFamily="34" charset="0"/>
                  </a:rPr>
                  <a:t>m = 5</a:t>
                </a:r>
              </a:p>
              <a:p>
                <a:endParaRPr lang="en-US" dirty="0">
                  <a:solidFill>
                    <a:srgbClr val="FF0000"/>
                  </a:solidFill>
                  <a:latin typeface="Calibri" pitchFamily="34" charset="0"/>
                  <a:cs typeface="Calibri" pitchFamily="34" charset="0"/>
                </a:endParaRPr>
              </a:p>
              <a:p>
                <a:r>
                  <a:rPr lang="en-US" dirty="0" smtClean="0">
                    <a:solidFill>
                      <a:srgbClr val="FF0000"/>
                    </a:solidFill>
                    <a:latin typeface="Calibri" pitchFamily="34" charset="0"/>
                    <a:cs typeface="Calibri" pitchFamily="34" charset="0"/>
                  </a:rPr>
                  <a:t>Cycle time       = 58.52 hours</a:t>
                </a:r>
              </a:p>
              <a:p>
                <a:r>
                  <a:rPr lang="en-US" dirty="0" smtClean="0">
                    <a:solidFill>
                      <a:srgbClr val="FF0000"/>
                    </a:solidFill>
                    <a:latin typeface="Calibri" pitchFamily="34" charset="0"/>
                    <a:cs typeface="Calibri" pitchFamily="34" charset="0"/>
                  </a:rPr>
                  <a:t>Vacation time = </a:t>
                </a:r>
                <a:r>
                  <a:rPr lang="en-US" dirty="0">
                    <a:solidFill>
                      <a:srgbClr val="FF0000"/>
                    </a:solidFill>
                    <a:latin typeface="Calibri" pitchFamily="34" charset="0"/>
                    <a:cs typeface="Calibri" pitchFamily="34" charset="0"/>
                  </a:rPr>
                  <a:t>50.30 </a:t>
                </a:r>
                <a:r>
                  <a:rPr lang="en-US" dirty="0" smtClean="0">
                    <a:solidFill>
                      <a:srgbClr val="FF0000"/>
                    </a:solidFill>
                    <a:latin typeface="Calibri" pitchFamily="34" charset="0"/>
                    <a:cs typeface="Calibri" pitchFamily="34" charset="0"/>
                  </a:rPr>
                  <a:t>hours</a:t>
                </a:r>
              </a:p>
              <a:p>
                <a:r>
                  <a:rPr lang="en-US" dirty="0" smtClean="0">
                    <a:solidFill>
                      <a:srgbClr val="FF0000"/>
                    </a:solidFill>
                    <a:latin typeface="Calibri" pitchFamily="34" charset="0"/>
                    <a:cs typeface="Calibri" pitchFamily="34" charset="0"/>
                  </a:rPr>
                  <a:t>Percentage      = 85.95%</a:t>
                </a:r>
                <a:endParaRPr lang="en-US" dirty="0">
                  <a:solidFill>
                    <a:srgbClr val="FF0000"/>
                  </a:solidFill>
                  <a:latin typeface="Calibri" pitchFamily="34" charset="0"/>
                  <a:cs typeface="Calibr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34000" y="3062218"/>
                <a:ext cx="3048000" cy="1754326"/>
              </a:xfrm>
              <a:prstGeom prst="rect">
                <a:avLst/>
              </a:prstGeom>
              <a:blipFill rotWithShape="1">
                <a:blip r:embed="rId2"/>
                <a:stretch>
                  <a:fillRect l="-1600" t="-1736" b="-4514"/>
                </a:stretch>
              </a:blipFill>
            </p:spPr>
            <p:txBody>
              <a:bodyPr/>
              <a:lstStyle/>
              <a:p>
                <a:r>
                  <a:rPr lang="en-US">
                    <a:noFill/>
                  </a:rPr>
                  <a:t> </a:t>
                </a:r>
              </a:p>
            </p:txBody>
          </p:sp>
        </mc:Fallback>
      </mc:AlternateContent>
      <p:pic>
        <p:nvPicPr>
          <p:cNvPr id="5122" name="Picture 2" descr="C:\Users\Xie\Desktop\Chapter7\NewFig\f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74832"/>
            <a:ext cx="4495800" cy="432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93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09600" y="457200"/>
            <a:ext cx="8229600" cy="990600"/>
          </a:xfrm>
        </p:spPr>
        <p:txBody>
          <a:bodyPr/>
          <a:lstStyle/>
          <a:p>
            <a:r>
              <a:rPr lang="en-US" altLang="zh-CN" sz="3200" dirty="0">
                <a:ea typeface="宋体" pitchFamily="2" charset="-122"/>
              </a:rPr>
              <a:t>Summary</a:t>
            </a:r>
          </a:p>
        </p:txBody>
      </p:sp>
      <p:sp>
        <p:nvSpPr>
          <p:cNvPr id="7" name="Slide Number Placeholder 5"/>
          <p:cNvSpPr txBox="1">
            <a:spLocks/>
          </p:cNvSpPr>
          <p:nvPr/>
        </p:nvSpPr>
        <p:spPr>
          <a:xfrm>
            <a:off x="6553200" y="6245225"/>
            <a:ext cx="1981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Verdana"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Verdana"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Verdana"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Verdana" pitchFamily="34" charset="0"/>
                <a:ea typeface="ＭＳ Ｐゴシック" pitchFamily="34" charset="-128"/>
                <a:cs typeface="+mn-cs"/>
              </a:defRPr>
            </a:lvl9pPr>
          </a:lstStyle>
          <a:p>
            <a:pPr algn="r"/>
            <a:fld id="{1612FCD6-6AD7-44AB-960F-1FD2808A396C}" type="slidenum">
              <a:rPr lang="en-US" sz="1200" smtClean="0"/>
              <a:pPr algn="r"/>
              <a:t>36</a:t>
            </a:fld>
            <a:endParaRPr lang="en-US" sz="1200" dirty="0" smtClean="0"/>
          </a:p>
        </p:txBody>
      </p:sp>
      <p:sp>
        <p:nvSpPr>
          <p:cNvPr id="9" name="Rectangle 3"/>
          <p:cNvSpPr txBox="1">
            <a:spLocks noChangeArrowheads="1"/>
          </p:cNvSpPr>
          <p:nvPr/>
        </p:nvSpPr>
        <p:spPr bwMode="auto">
          <a:xfrm>
            <a:off x="533400" y="17526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ＭＳ Ｐゴシック" pitchFamily="34" charset="-128"/>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eaLnBrk="1" hangingPunct="1"/>
            <a:r>
              <a:rPr lang="en-US" sz="2400" dirty="0" smtClean="0"/>
              <a:t>Review of </a:t>
            </a:r>
            <a:r>
              <a:rPr lang="en-US" sz="2400" dirty="0"/>
              <a:t>Linear Approximation for Nonlinear </a:t>
            </a:r>
            <a:r>
              <a:rPr lang="en-US" sz="2400" dirty="0" smtClean="0"/>
              <a:t>Terms</a:t>
            </a:r>
          </a:p>
          <a:p>
            <a:pPr eaLnBrk="1" hangingPunct="1"/>
            <a:r>
              <a:rPr lang="en-US" sz="2400" dirty="0" smtClean="0"/>
              <a:t>A case study</a:t>
            </a:r>
          </a:p>
          <a:p>
            <a:pPr lvl="1" eaLnBrk="1" hangingPunct="1">
              <a:spcAft>
                <a:spcPts val="0"/>
              </a:spcAft>
            </a:pPr>
            <a:r>
              <a:rPr lang="en-US" sz="2000" dirty="0"/>
              <a:t>Exploited recent breakthrough in wireless energy transfer technology for a WSN</a:t>
            </a:r>
          </a:p>
          <a:p>
            <a:pPr lvl="1" eaLnBrk="1" hangingPunct="1">
              <a:spcAft>
                <a:spcPts val="0"/>
              </a:spcAft>
            </a:pPr>
            <a:r>
              <a:rPr lang="en-US" sz="2000" dirty="0">
                <a:solidFill>
                  <a:srgbClr val="FF0000"/>
                </a:solidFill>
              </a:rPr>
              <a:t>Showed that </a:t>
            </a:r>
            <a:r>
              <a:rPr lang="en-US" sz="2000" dirty="0" smtClean="0">
                <a:solidFill>
                  <a:srgbClr val="FF0000"/>
                </a:solidFill>
              </a:rPr>
              <a:t>a </a:t>
            </a:r>
            <a:r>
              <a:rPr lang="en-US" sz="2000" dirty="0">
                <a:solidFill>
                  <a:srgbClr val="FF0000"/>
                </a:solidFill>
              </a:rPr>
              <a:t>WSN can remain operational forever!</a:t>
            </a:r>
          </a:p>
          <a:p>
            <a:pPr lvl="1" eaLnBrk="1" hangingPunct="1"/>
            <a:r>
              <a:rPr lang="en-US" sz="2000" dirty="0"/>
              <a:t>Studied a practical optimization problem</a:t>
            </a:r>
          </a:p>
          <a:p>
            <a:pPr lvl="2" eaLnBrk="1" hangingPunct="1">
              <a:spcAft>
                <a:spcPts val="0"/>
              </a:spcAft>
            </a:pPr>
            <a:r>
              <a:rPr lang="en-US" sz="1800" dirty="0"/>
              <a:t>Objective: </a:t>
            </a:r>
            <a:r>
              <a:rPr lang="en-US" sz="1800" dirty="0" smtClean="0"/>
              <a:t>Maximizing </a:t>
            </a:r>
            <a:r>
              <a:rPr lang="en-US" sz="1800" dirty="0"/>
              <a:t>the ratio of the WCV’s vacation time over the cycle time</a:t>
            </a:r>
          </a:p>
          <a:p>
            <a:pPr lvl="2" eaLnBrk="1" hangingPunct="1">
              <a:spcAft>
                <a:spcPts val="0"/>
              </a:spcAft>
            </a:pPr>
            <a:r>
              <a:rPr lang="en-US" sz="1800" dirty="0"/>
              <a:t>Proved that the optimal traveling path is the shortest Hamiltonian cycle</a:t>
            </a:r>
          </a:p>
          <a:p>
            <a:pPr lvl="2" eaLnBrk="1" hangingPunct="1">
              <a:spcAft>
                <a:spcPts val="0"/>
              </a:spcAft>
            </a:pPr>
            <a:r>
              <a:rPr lang="en-US" sz="1800" dirty="0"/>
              <a:t>Developed a provable near-optimal solution for both charging schedule and flow routing</a:t>
            </a:r>
          </a:p>
          <a:p>
            <a:pPr eaLnBrk="1" hangingPunct="1"/>
            <a:endParaRPr lang="en-US" sz="2400" dirty="0" smtClean="0"/>
          </a:p>
        </p:txBody>
      </p:sp>
    </p:spTree>
    <p:extLst>
      <p:ext uri="{BB962C8B-B14F-4D97-AF65-F5344CB8AC3E}">
        <p14:creationId xmlns:p14="http://schemas.microsoft.com/office/powerpoint/2010/main" val="193544341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Separable Problem</a:t>
            </a:r>
            <a:endParaRPr lang="en-US" sz="3200" dirty="0"/>
          </a:p>
        </p:txBody>
      </p:sp>
      <p:sp>
        <p:nvSpPr>
          <p:cNvPr id="4" name="Slide Number Placeholder 3"/>
          <p:cNvSpPr>
            <a:spLocks noGrp="1"/>
          </p:cNvSpPr>
          <p:nvPr>
            <p:ph type="sldNum" sz="quarter" idx="12"/>
          </p:nvPr>
        </p:nvSpPr>
        <p:spPr/>
        <p:txBody>
          <a:bodyPr/>
          <a:lstStyle/>
          <a:p>
            <a:pPr>
              <a:defRPr/>
            </a:pPr>
            <a:fld id="{08DB7989-8E82-4D22-B859-D89245917EEE}" type="slidenum">
              <a:rPr lang="en-US" smtClean="0"/>
              <a:pPr>
                <a:defRPr/>
              </a:pPr>
              <a:t>4</a:t>
            </a:fld>
            <a:endParaRPr lang="en-US"/>
          </a:p>
        </p:txBody>
      </p:sp>
      <p:sp>
        <p:nvSpPr>
          <p:cNvPr id="6" name="Content Placeholder 5"/>
          <p:cNvSpPr>
            <a:spLocks noGrp="1"/>
          </p:cNvSpPr>
          <p:nvPr>
            <p:ph idx="1"/>
          </p:nvPr>
        </p:nvSpPr>
        <p:spPr>
          <a:xfrm>
            <a:off x="533400" y="3581400"/>
            <a:ext cx="8001000" cy="2514600"/>
          </a:xfrm>
        </p:spPr>
        <p:txBody>
          <a:bodyPr/>
          <a:lstStyle/>
          <a:p>
            <a:r>
              <a:rPr lang="en-US" sz="2000" dirty="0" smtClean="0"/>
              <a:t>Objective function         and constraint functions         are additively separable </a:t>
            </a:r>
          </a:p>
          <a:p>
            <a:endParaRPr lang="en-US" sz="2000" dirty="0" smtClean="0"/>
          </a:p>
          <a:p>
            <a:endParaRPr lang="en-US" sz="2000" dirty="0"/>
          </a:p>
          <a:p>
            <a:endParaRPr lang="en-US" sz="2000" dirty="0" smtClean="0"/>
          </a:p>
          <a:p>
            <a:r>
              <a:rPr lang="en-US" sz="2000" dirty="0" smtClean="0"/>
              <a:t>Constraint functions          are linear</a:t>
            </a:r>
          </a:p>
          <a:p>
            <a:r>
              <a:rPr lang="en-US" sz="2000" dirty="0" smtClean="0"/>
              <a:t>     and     are constants</a:t>
            </a:r>
          </a:p>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828800"/>
            <a:ext cx="4133850" cy="16640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5675" y="3600450"/>
            <a:ext cx="628650" cy="35242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400" y="3600450"/>
            <a:ext cx="678084" cy="3524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3325" y="5384196"/>
            <a:ext cx="762000" cy="35718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850" y="5762625"/>
            <a:ext cx="371475" cy="32127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7875" y="5762625"/>
            <a:ext cx="314325" cy="33337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5500" y="4343399"/>
            <a:ext cx="4667250" cy="883349"/>
          </a:xfrm>
          <a:prstGeom prst="rect">
            <a:avLst/>
          </a:prstGeom>
        </p:spPr>
      </p:pic>
    </p:spTree>
    <p:extLst>
      <p:ext uri="{BB962C8B-B14F-4D97-AF65-F5344CB8AC3E}">
        <p14:creationId xmlns:p14="http://schemas.microsoft.com/office/powerpoint/2010/main" val="2295761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4" y="304800"/>
            <a:ext cx="8035926" cy="1216025"/>
          </a:xfrm>
        </p:spPr>
        <p:txBody>
          <a:bodyPr/>
          <a:lstStyle/>
          <a:p>
            <a:r>
              <a:rPr lang="en-US" altLang="zh-CN" sz="3200" dirty="0" smtClean="0">
                <a:ea typeface="宋体" pitchFamily="2" charset="-122"/>
              </a:rPr>
              <a:t>Piecewise Linear Approximation</a:t>
            </a:r>
            <a:endParaRPr lang="en-US" sz="3200" dirty="0"/>
          </a:p>
        </p:txBody>
      </p:sp>
      <p:sp>
        <p:nvSpPr>
          <p:cNvPr id="3" name="Content Placeholder 2"/>
          <p:cNvSpPr>
            <a:spLocks noGrp="1"/>
          </p:cNvSpPr>
          <p:nvPr>
            <p:ph idx="1"/>
          </p:nvPr>
        </p:nvSpPr>
        <p:spPr>
          <a:xfrm>
            <a:off x="609600" y="5257800"/>
            <a:ext cx="8001000" cy="838200"/>
          </a:xfrm>
        </p:spPr>
        <p:txBody>
          <a:bodyPr/>
          <a:lstStyle/>
          <a:p>
            <a:r>
              <a:rPr lang="en-US" sz="2400" dirty="0" smtClean="0"/>
              <a:t>     : A continuous nonlinear function</a:t>
            </a:r>
          </a:p>
          <a:p>
            <a:r>
              <a:rPr lang="en-US" sz="2400" dirty="0" smtClean="0"/>
              <a:t>     : A linear approximation of </a:t>
            </a:r>
            <a:endParaRPr lang="en-US" sz="2400" dirty="0"/>
          </a:p>
        </p:txBody>
      </p:sp>
      <p:sp>
        <p:nvSpPr>
          <p:cNvPr id="4" name="Slide Number Placeholder 3"/>
          <p:cNvSpPr>
            <a:spLocks noGrp="1"/>
          </p:cNvSpPr>
          <p:nvPr>
            <p:ph type="sldNum" sz="quarter" idx="12"/>
          </p:nvPr>
        </p:nvSpPr>
        <p:spPr/>
        <p:txBody>
          <a:bodyPr/>
          <a:lstStyle/>
          <a:p>
            <a:pPr>
              <a:defRPr/>
            </a:pPr>
            <a:fld id="{08DB7989-8E82-4D22-B859-D89245917EEE}" type="slidenum">
              <a:rPr lang="en-US" smtClean="0"/>
              <a:pPr>
                <a:defRPr/>
              </a:pPr>
              <a:t>5</a:t>
            </a:fld>
            <a:endParaRPr lang="en-US" dirty="0"/>
          </a:p>
        </p:txBody>
      </p:sp>
      <p:grpSp>
        <p:nvGrpSpPr>
          <p:cNvPr id="43" name="Group 42"/>
          <p:cNvGrpSpPr/>
          <p:nvPr/>
        </p:nvGrpSpPr>
        <p:grpSpPr>
          <a:xfrm>
            <a:off x="558857" y="1813034"/>
            <a:ext cx="7776822" cy="3397731"/>
            <a:chOff x="382714" y="1291915"/>
            <a:chExt cx="7948486" cy="3320856"/>
          </a:xfrm>
        </p:grpSpPr>
        <p:grpSp>
          <p:nvGrpSpPr>
            <p:cNvPr id="44" name="Group 43"/>
            <p:cNvGrpSpPr/>
            <p:nvPr/>
          </p:nvGrpSpPr>
          <p:grpSpPr>
            <a:xfrm>
              <a:off x="1600200" y="1392072"/>
              <a:ext cx="6248400" cy="2875128"/>
              <a:chOff x="1600200" y="1392072"/>
              <a:chExt cx="6248400" cy="2875128"/>
            </a:xfrm>
          </p:grpSpPr>
          <p:cxnSp>
            <p:nvCxnSpPr>
              <p:cNvPr id="74" name="Straight Connector 73"/>
              <p:cNvCxnSpPr>
                <a:stCxn id="72" idx="2"/>
              </p:cNvCxnSpPr>
              <p:nvPr/>
            </p:nvCxnSpPr>
            <p:spPr>
              <a:xfrm flipH="1">
                <a:off x="1600200" y="1392072"/>
                <a:ext cx="28433" cy="2875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75187" y="1392072"/>
                <a:ext cx="0" cy="28751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91000" y="2590800"/>
                <a:ext cx="0" cy="1676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79384" y="3050242"/>
                <a:ext cx="2381" cy="121695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62600" y="3250376"/>
                <a:ext cx="0" cy="10168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34200" y="2825087"/>
                <a:ext cx="0" cy="14421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3" idx="2"/>
              </p:cNvCxnSpPr>
              <p:nvPr/>
            </p:nvCxnSpPr>
            <p:spPr>
              <a:xfrm>
                <a:off x="7848600" y="1676400"/>
                <a:ext cx="0" cy="2590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809767" y="1291915"/>
              <a:ext cx="7038833" cy="1958461"/>
              <a:chOff x="504967" y="1291915"/>
              <a:chExt cx="7038833" cy="1958461"/>
            </a:xfrm>
          </p:grpSpPr>
          <p:sp>
            <p:nvSpPr>
              <p:cNvPr id="5" name="Freeform 71"/>
              <p:cNvSpPr/>
              <p:nvPr/>
            </p:nvSpPr>
            <p:spPr>
              <a:xfrm>
                <a:off x="504967" y="1291915"/>
                <a:ext cx="6182436" cy="1958461"/>
              </a:xfrm>
              <a:custGeom>
                <a:avLst/>
                <a:gdLst>
                  <a:gd name="connsiteX0" fmla="*/ 0 w 6182436"/>
                  <a:gd name="connsiteY0" fmla="*/ 1273864 h 1958461"/>
                  <a:gd name="connsiteX1" fmla="*/ 327546 w 6182436"/>
                  <a:gd name="connsiteY1" fmla="*/ 523237 h 1958461"/>
                  <a:gd name="connsiteX2" fmla="*/ 818866 w 6182436"/>
                  <a:gd name="connsiteY2" fmla="*/ 100157 h 1958461"/>
                  <a:gd name="connsiteX3" fmla="*/ 1665027 w 6182436"/>
                  <a:gd name="connsiteY3" fmla="*/ 31918 h 1958461"/>
                  <a:gd name="connsiteX4" fmla="*/ 2483893 w 6182436"/>
                  <a:gd name="connsiteY4" fmla="*/ 523237 h 1958461"/>
                  <a:gd name="connsiteX5" fmla="*/ 3862317 w 6182436"/>
                  <a:gd name="connsiteY5" fmla="*/ 1642354 h 1958461"/>
                  <a:gd name="connsiteX6" fmla="*/ 5008729 w 6182436"/>
                  <a:gd name="connsiteY6" fmla="*/ 1956252 h 1958461"/>
                  <a:gd name="connsiteX7" fmla="*/ 6182436 w 6182436"/>
                  <a:gd name="connsiteY7" fmla="*/ 1533172 h 195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82436" h="1958461">
                    <a:moveTo>
                      <a:pt x="0" y="1273864"/>
                    </a:moveTo>
                    <a:cubicBezTo>
                      <a:pt x="95534" y="996359"/>
                      <a:pt x="191068" y="718855"/>
                      <a:pt x="327546" y="523237"/>
                    </a:cubicBezTo>
                    <a:cubicBezTo>
                      <a:pt x="464024" y="327619"/>
                      <a:pt x="595953" y="182043"/>
                      <a:pt x="818866" y="100157"/>
                    </a:cubicBezTo>
                    <a:cubicBezTo>
                      <a:pt x="1041780" y="18270"/>
                      <a:pt x="1387523" y="-38595"/>
                      <a:pt x="1665027" y="31918"/>
                    </a:cubicBezTo>
                    <a:cubicBezTo>
                      <a:pt x="1942531" y="102431"/>
                      <a:pt x="2117678" y="254831"/>
                      <a:pt x="2483893" y="523237"/>
                    </a:cubicBezTo>
                    <a:cubicBezTo>
                      <a:pt x="2850108" y="791643"/>
                      <a:pt x="3441511" y="1403518"/>
                      <a:pt x="3862317" y="1642354"/>
                    </a:cubicBezTo>
                    <a:cubicBezTo>
                      <a:pt x="4283123" y="1881190"/>
                      <a:pt x="4622043" y="1974449"/>
                      <a:pt x="5008729" y="1956252"/>
                    </a:cubicBezTo>
                    <a:cubicBezTo>
                      <a:pt x="5395415" y="1938055"/>
                      <a:pt x="5873087" y="1772008"/>
                      <a:pt x="6182436" y="15331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Freeform 72"/>
              <p:cNvSpPr/>
              <p:nvPr/>
            </p:nvSpPr>
            <p:spPr>
              <a:xfrm>
                <a:off x="6629400" y="1676400"/>
                <a:ext cx="914400" cy="1173708"/>
              </a:xfrm>
              <a:custGeom>
                <a:avLst/>
                <a:gdLst>
                  <a:gd name="connsiteX0" fmla="*/ 0 w 914400"/>
                  <a:gd name="connsiteY0" fmla="*/ 1173708 h 1173708"/>
                  <a:gd name="connsiteX1" fmla="*/ 436728 w 914400"/>
                  <a:gd name="connsiteY1" fmla="*/ 805218 h 1173708"/>
                  <a:gd name="connsiteX2" fmla="*/ 914400 w 914400"/>
                  <a:gd name="connsiteY2" fmla="*/ 0 h 1173708"/>
                  <a:gd name="connsiteX3" fmla="*/ 914400 w 914400"/>
                  <a:gd name="connsiteY3" fmla="*/ 0 h 1173708"/>
                </a:gdLst>
                <a:ahLst/>
                <a:cxnLst>
                  <a:cxn ang="0">
                    <a:pos x="connsiteX0" y="connsiteY0"/>
                  </a:cxn>
                  <a:cxn ang="0">
                    <a:pos x="connsiteX1" y="connsiteY1"/>
                  </a:cxn>
                  <a:cxn ang="0">
                    <a:pos x="connsiteX2" y="connsiteY2"/>
                  </a:cxn>
                  <a:cxn ang="0">
                    <a:pos x="connsiteX3" y="connsiteY3"/>
                  </a:cxn>
                </a:cxnLst>
                <a:rect l="l" t="t" r="r" b="b"/>
                <a:pathLst>
                  <a:path w="914400" h="1173708">
                    <a:moveTo>
                      <a:pt x="0" y="1173708"/>
                    </a:moveTo>
                    <a:cubicBezTo>
                      <a:pt x="142164" y="1087272"/>
                      <a:pt x="284328" y="1000836"/>
                      <a:pt x="436728" y="805218"/>
                    </a:cubicBezTo>
                    <a:cubicBezTo>
                      <a:pt x="589128" y="609600"/>
                      <a:pt x="914400" y="0"/>
                      <a:pt x="914400" y="0"/>
                    </a:cubicBezTo>
                    <a:lnTo>
                      <a:pt x="914400"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US" dirty="0"/>
              </a:p>
            </p:txBody>
          </p:sp>
        </p:grpSp>
        <p:cxnSp>
          <p:nvCxnSpPr>
            <p:cNvPr id="46" name="Straight Connector 45"/>
            <p:cNvCxnSpPr/>
            <p:nvPr/>
          </p:nvCxnSpPr>
          <p:spPr>
            <a:xfrm>
              <a:off x="809767" y="2568129"/>
              <a:ext cx="0" cy="1691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9767" y="4267200"/>
              <a:ext cx="70388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576099" y="1422301"/>
                  <a:ext cx="520014" cy="369332"/>
                </a:xfrm>
                <a:prstGeom prst="rect">
                  <a:avLst/>
                </a:prstGeom>
                <a:noFill/>
              </p:spPr>
              <p:txBody>
                <a:bodyPr wrap="none" rtlCol="0">
                  <a:spAutoFit/>
                </a:bodyPr>
                <a:lstStyle/>
                <a:p>
                  <a14:m>
                    <m:oMath xmlns:m="http://schemas.openxmlformats.org/officeDocument/2006/math">
                      <m:r>
                        <a:rPr lang="en-US" b="0" i="1" smtClean="0">
                          <a:latin typeface="Cambria Math"/>
                        </a:rPr>
                        <m:t>𝜃</m:t>
                      </m:r>
                    </m:oMath>
                  </a14:m>
                  <a:r>
                    <a:rPr lang="en-US" dirty="0" smtClean="0"/>
                    <a:t>(·)</a:t>
                  </a:r>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76099" y="1422301"/>
                  <a:ext cx="520014" cy="369332"/>
                </a:xfrm>
                <a:prstGeom prst="rect">
                  <a:avLst/>
                </a:prstGeom>
                <a:blipFill rotWithShape="1">
                  <a:blip r:embed="rId3" cstate="print"/>
                  <a:stretch>
                    <a:fillRect t="-8065" r="-30120" b="-22581"/>
                  </a:stretch>
                </a:blipFill>
              </p:spPr>
              <p:txBody>
                <a:bodyPr/>
                <a:lstStyle/>
                <a:p>
                  <a:r>
                    <a:rPr lang="en-US">
                      <a:noFill/>
                    </a:rPr>
                    <a:t> </a:t>
                  </a:r>
                </a:p>
              </p:txBody>
            </p:sp>
          </mc:Fallback>
        </mc:AlternateContent>
        <p:grpSp>
          <p:nvGrpSpPr>
            <p:cNvPr id="49" name="Group 48"/>
            <p:cNvGrpSpPr/>
            <p:nvPr/>
          </p:nvGrpSpPr>
          <p:grpSpPr>
            <a:xfrm>
              <a:off x="809767" y="1392072"/>
              <a:ext cx="7038833" cy="1858304"/>
              <a:chOff x="809767" y="1392072"/>
              <a:chExt cx="7038833" cy="1858304"/>
            </a:xfrm>
          </p:grpSpPr>
          <p:cxnSp>
            <p:nvCxnSpPr>
              <p:cNvPr id="66" name="Straight Connector 65"/>
              <p:cNvCxnSpPr>
                <a:stCxn id="72" idx="0"/>
                <a:endCxn id="72" idx="2"/>
              </p:cNvCxnSpPr>
              <p:nvPr/>
            </p:nvCxnSpPr>
            <p:spPr>
              <a:xfrm flipV="1">
                <a:off x="809767" y="1392072"/>
                <a:ext cx="818866" cy="11737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6"/>
              <p:cNvCxnSpPr>
                <a:stCxn id="72" idx="2"/>
              </p:cNvCxnSpPr>
              <p:nvPr/>
            </p:nvCxnSpPr>
            <p:spPr>
              <a:xfrm>
                <a:off x="1628633" y="1392072"/>
                <a:ext cx="1069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3200" y="1422300"/>
                <a:ext cx="1461125" cy="11987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8"/>
              <p:cNvCxnSpPr/>
              <p:nvPr/>
            </p:nvCxnSpPr>
            <p:spPr>
              <a:xfrm>
                <a:off x="4191000" y="2590800"/>
                <a:ext cx="1371600" cy="659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69"/>
              <p:cNvCxnSpPr>
                <a:endCxn id="73" idx="0"/>
              </p:cNvCxnSpPr>
              <p:nvPr/>
            </p:nvCxnSpPr>
            <p:spPr>
              <a:xfrm flipV="1">
                <a:off x="5562600" y="2850108"/>
                <a:ext cx="1371600" cy="400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70"/>
              <p:cNvCxnSpPr>
                <a:stCxn id="73" idx="0"/>
                <a:endCxn id="73" idx="2"/>
              </p:cNvCxnSpPr>
              <p:nvPr/>
            </p:nvCxnSpPr>
            <p:spPr>
              <a:xfrm flipV="1">
                <a:off x="6934200" y="1676400"/>
                <a:ext cx="914400" cy="1173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TextBox 49"/>
                <p:cNvSpPr txBox="1"/>
                <p:nvPr/>
              </p:nvSpPr>
              <p:spPr>
                <a:xfrm>
                  <a:off x="959192" y="2184677"/>
                  <a:ext cx="520014" cy="381066"/>
                </a:xfrm>
                <a:prstGeom prst="rect">
                  <a:avLst/>
                </a:prstGeom>
                <a:noFill/>
              </p:spPr>
              <p:txBody>
                <a:bodyPr wrap="none" rtlCol="0">
                  <a:spAutoFit/>
                </a:bodyPr>
                <a:lstStyle/>
                <a:p>
                  <a14:m>
                    <m:oMath xmlns:m="http://schemas.openxmlformats.org/officeDocument/2006/math">
                      <m:acc>
                        <m:accPr>
                          <m:chr m:val="̂"/>
                          <m:ctrlPr>
                            <a:rPr lang="en-US" b="0" i="1" smtClean="0">
                              <a:latin typeface="Cambria Math"/>
                            </a:rPr>
                          </m:ctrlPr>
                        </m:accPr>
                        <m:e>
                          <m:r>
                            <a:rPr lang="en-US" b="0" i="1" smtClean="0">
                              <a:latin typeface="Cambria Math"/>
                            </a:rPr>
                            <m:t>𝜃</m:t>
                          </m:r>
                        </m:e>
                      </m:acc>
                    </m:oMath>
                  </a14:m>
                  <a:r>
                    <a:rPr lang="en-US" dirty="0"/>
                    <a:t>(·)</a:t>
                  </a:r>
                </a:p>
              </p:txBody>
            </p:sp>
          </mc:Choice>
          <mc:Fallback xmlns="">
            <p:sp>
              <p:nvSpPr>
                <p:cNvPr id="50" name="TextBox 49"/>
                <p:cNvSpPr txBox="1">
                  <a:spLocks noRot="1" noChangeAspect="1" noMove="1" noResize="1" noEditPoints="1" noAdjustHandles="1" noChangeArrowheads="1" noChangeShapeType="1" noTextEdit="1"/>
                </p:cNvSpPr>
                <p:nvPr/>
              </p:nvSpPr>
              <p:spPr>
                <a:xfrm>
                  <a:off x="959192" y="2184677"/>
                  <a:ext cx="520014" cy="381066"/>
                </a:xfrm>
                <a:prstGeom prst="rect">
                  <a:avLst/>
                </a:prstGeom>
                <a:blipFill rotWithShape="1">
                  <a:blip r:embed="rId4" cstate="print"/>
                  <a:stretch>
                    <a:fillRect t="-4688" r="-29762" b="-21875"/>
                  </a:stretch>
                </a:blipFill>
              </p:spPr>
              <p:txBody>
                <a:bodyPr/>
                <a:lstStyle/>
                <a:p>
                  <a:r>
                    <a:rPr lang="en-US">
                      <a:noFill/>
                    </a:rPr>
                    <a:t> </a:t>
                  </a:r>
                </a:p>
              </p:txBody>
            </p:sp>
          </mc:Fallback>
        </mc:AlternateContent>
        <p:grpSp>
          <p:nvGrpSpPr>
            <p:cNvPr id="51" name="Group 50"/>
            <p:cNvGrpSpPr/>
            <p:nvPr/>
          </p:nvGrpSpPr>
          <p:grpSpPr>
            <a:xfrm>
              <a:off x="382714" y="2209735"/>
              <a:ext cx="7948486" cy="2403036"/>
              <a:chOff x="382714" y="2209735"/>
              <a:chExt cx="7948486" cy="2403036"/>
            </a:xfrm>
          </p:grpSpPr>
          <p:cxnSp>
            <p:nvCxnSpPr>
              <p:cNvPr id="54" name="Straight Connector 53"/>
              <p:cNvCxnSpPr/>
              <p:nvPr/>
            </p:nvCxnSpPr>
            <p:spPr>
              <a:xfrm>
                <a:off x="4876800" y="2916940"/>
                <a:ext cx="0" cy="131268"/>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382714" y="2209735"/>
                <a:ext cx="7948486" cy="2403036"/>
                <a:chOff x="382714" y="2209735"/>
                <a:chExt cx="7948486" cy="2403036"/>
              </a:xfrm>
            </p:grpSpPr>
            <mc:AlternateContent xmlns:mc="http://schemas.openxmlformats.org/markup-compatibility/2006" xmlns:a14="http://schemas.microsoft.com/office/drawing/2010/main">
              <mc:Choice Requires="a14">
                <p:sp>
                  <p:nvSpPr>
                    <p:cNvPr id="56" name="TextBox 55"/>
                    <p:cNvSpPr txBox="1"/>
                    <p:nvPr/>
                  </p:nvSpPr>
                  <p:spPr>
                    <a:xfrm>
                      <a:off x="4343399" y="2209735"/>
                      <a:ext cx="710579" cy="381066"/>
                    </a:xfrm>
                    <a:prstGeom prst="rect">
                      <a:avLst/>
                    </a:prstGeom>
                    <a:noFill/>
                  </p:spPr>
                  <p:txBody>
                    <a:bodyPr wrap="none" rtlCol="0">
                      <a:spAutoFit/>
                    </a:bodyPr>
                    <a:lstStyle/>
                    <a:p>
                      <a14:m>
                        <m:oMath xmlns:m="http://schemas.openxmlformats.org/officeDocument/2006/math">
                          <m:acc>
                            <m:accPr>
                              <m:chr m:val="̂"/>
                              <m:ctrlPr>
                                <a:rPr lang="en-US" b="0" i="1" smtClean="0">
                                  <a:latin typeface="Cambria Math"/>
                                </a:rPr>
                              </m:ctrlPr>
                            </m:accPr>
                            <m:e>
                              <m:r>
                                <a:rPr lang="en-US" b="0" i="1" smtClean="0">
                                  <a:latin typeface="Cambria Math"/>
                                </a:rPr>
                                <m:t>𝜃</m:t>
                              </m:r>
                            </m:e>
                          </m:acc>
                          <m:r>
                            <a:rPr lang="en-US" b="0" i="1" smtClean="0">
                              <a:latin typeface="Cambria Math"/>
                            </a:rPr>
                            <m:t>(</m:t>
                          </m:r>
                          <m:r>
                            <a:rPr lang="en-US" b="0" i="1" smtClean="0">
                              <a:latin typeface="Cambria Math"/>
                            </a:rPr>
                            <m:t>𝜇</m:t>
                          </m:r>
                          <m:r>
                            <a:rPr lang="en-US" b="0" i="1" smtClean="0">
                              <a:latin typeface="Cambria Math"/>
                            </a:rPr>
                            <m:t>)</m:t>
                          </m:r>
                        </m:oMath>
                      </a14:m>
                      <a:r>
                        <a:rPr lang="en-US" dirty="0" smtClean="0"/>
                        <a:t> </a:t>
                      </a:r>
                      <a:endParaRPr lang="en-US" dirty="0"/>
                    </a:p>
                  </p:txBody>
                </p:sp>
              </mc:Choice>
              <mc:Fallback xmlns="">
                <p:sp>
                  <p:nvSpPr>
                    <p:cNvPr id="56" name="TextBox 55"/>
                    <p:cNvSpPr txBox="1">
                      <a:spLocks noRot="1" noChangeAspect="1" noMove="1" noResize="1" noEditPoints="1" noAdjustHandles="1" noChangeArrowheads="1" noChangeShapeType="1" noTextEdit="1"/>
                    </p:cNvSpPr>
                    <p:nvPr/>
                  </p:nvSpPr>
                  <p:spPr>
                    <a:xfrm>
                      <a:off x="4343399" y="2209735"/>
                      <a:ext cx="710579" cy="381066"/>
                    </a:xfrm>
                    <a:prstGeom prst="rect">
                      <a:avLst/>
                    </a:prstGeom>
                    <a:blipFill rotWithShape="1">
                      <a:blip r:embed="rId5" cstate="print"/>
                      <a:stretch>
                        <a:fillRect t="-4688"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800600" y="3212068"/>
                      <a:ext cx="7105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𝜃</m:t>
                            </m:r>
                            <m:r>
                              <a:rPr lang="en-US" b="0" i="0" smtClean="0">
                                <a:latin typeface="Cambria Math"/>
                              </a:rPr>
                              <m:t>(</m:t>
                            </m:r>
                            <m:r>
                              <a:rPr lang="en-US" b="0" i="1" smtClean="0">
                                <a:latin typeface="Cambria Math"/>
                              </a:rPr>
                              <m:t>𝜇</m:t>
                            </m:r>
                            <m:r>
                              <a:rPr lang="en-US" b="0" i="1" smtClean="0">
                                <a:latin typeface="Cambria Math"/>
                              </a:rPr>
                              <m:t>)</m:t>
                            </m:r>
                          </m:oMath>
                        </m:oMathPara>
                      </a14:m>
                      <a:endParaRPr lang="en-US" dirty="0"/>
                    </a:p>
                  </p:txBody>
                </p:sp>
              </mc:Choice>
              <mc:Fallback xmlns="">
                <p:sp>
                  <p:nvSpPr>
                    <p:cNvPr id="58" name="TextBox 57"/>
                    <p:cNvSpPr txBox="1">
                      <a:spLocks noRot="1" noChangeAspect="1" noMove="1" noResize="1" noEditPoints="1" noAdjustHandles="1" noChangeArrowheads="1" noChangeShapeType="1" noTextEdit="1"/>
                    </p:cNvSpPr>
                    <p:nvPr/>
                  </p:nvSpPr>
                  <p:spPr>
                    <a:xfrm>
                      <a:off x="4800600" y="3212068"/>
                      <a:ext cx="710579" cy="369332"/>
                    </a:xfrm>
                    <a:prstGeom prst="rect">
                      <a:avLst/>
                    </a:prstGeom>
                    <a:blipFill rotWithShape="1">
                      <a:blip r:embed="rId6" cstate="print"/>
                      <a:stretch>
                        <a:fillRect b="-13115"/>
                      </a:stretch>
                    </a:blipFill>
                  </p:spPr>
                  <p:txBody>
                    <a:bodyPr/>
                    <a:lstStyle/>
                    <a:p>
                      <a:r>
                        <a:rPr lang="en-US">
                          <a:noFill/>
                        </a:rPr>
                        <a:t> </a:t>
                      </a:r>
                    </a:p>
                  </p:txBody>
                </p:sp>
              </mc:Fallback>
            </mc:AlternateContent>
            <p:sp>
              <p:nvSpPr>
                <p:cNvPr id="10" name="Curved Left Arrow 57"/>
                <p:cNvSpPr/>
                <p:nvPr/>
              </p:nvSpPr>
              <p:spPr>
                <a:xfrm>
                  <a:off x="4978711" y="2535865"/>
                  <a:ext cx="202889" cy="3597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urved Left Arrow 58"/>
                <p:cNvSpPr/>
                <p:nvPr/>
              </p:nvSpPr>
              <p:spPr>
                <a:xfrm flipH="1" flipV="1">
                  <a:off x="4572000" y="3054433"/>
                  <a:ext cx="228600" cy="3745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0" name="TextBox 59"/>
                    <p:cNvSpPr txBox="1"/>
                    <p:nvPr/>
                  </p:nvSpPr>
                  <p:spPr>
                    <a:xfrm>
                      <a:off x="382714" y="4191000"/>
                      <a:ext cx="9067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0</m:t>
                                </m:r>
                              </m:sub>
                            </m:sSub>
                            <m:r>
                              <a:rPr lang="en-US" b="0" i="1" smtClean="0">
                                <a:latin typeface="Cambria Math"/>
                              </a:rPr>
                              <m:t>=</m:t>
                            </m:r>
                            <m:r>
                              <a:rPr lang="en-US" b="0" i="1" smtClean="0">
                                <a:latin typeface="Cambria Math"/>
                              </a:rPr>
                              <m:t>𝑎</m:t>
                            </m:r>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382714" y="4191000"/>
                      <a:ext cx="906787" cy="369332"/>
                    </a:xfrm>
                    <a:prstGeom prst="rect">
                      <a:avLst/>
                    </a:prstGeom>
                    <a:blipFill rotWithShape="1">
                      <a:blip r:embed="rId7" cstate="print"/>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365999" y="4243439"/>
                      <a:ext cx="965201" cy="369332"/>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𝑚</m:t>
                              </m:r>
                            </m:sub>
                          </m:sSub>
                          <m:r>
                            <a:rPr lang="en-US" b="0" i="1" smtClean="0">
                              <a:latin typeface="Cambria Math"/>
                            </a:rPr>
                            <m:t>=</m:t>
                          </m:r>
                          <m:r>
                            <a:rPr lang="en-US" b="0" i="1" smtClean="0">
                              <a:latin typeface="Cambria Math"/>
                            </a:rPr>
                            <m:t>𝑏</m:t>
                          </m:r>
                        </m:oMath>
                      </a14:m>
                      <a:r>
                        <a:rPr lang="en-US" dirty="0" smtClean="0"/>
                        <a:t> </a:t>
                      </a:r>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7365999" y="4243439"/>
                      <a:ext cx="965201" cy="369332"/>
                    </a:xfrm>
                    <a:prstGeom prst="rect">
                      <a:avLst/>
                    </a:prstGeom>
                    <a:blipFill rotWithShape="1">
                      <a:blip r:embed="rId8" cstate="print"/>
                      <a:stretch>
                        <a:fillRect b="-4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371600" y="4202668"/>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1</m:t>
                                </m:r>
                              </m:sub>
                            </m:sSub>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1371600" y="4202668"/>
                      <a:ext cx="466218" cy="369332"/>
                    </a:xfrm>
                    <a:prstGeom prst="rect">
                      <a:avLst/>
                    </a:prstGeom>
                    <a:blipFill rotWithShape="1">
                      <a:blip r:embed="rId9" cstate="print"/>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962400" y="4191000"/>
                      <a:ext cx="7008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𝑘</m:t>
                                </m:r>
                                <m:r>
                                  <a:rPr lang="en-US" b="0" i="1" smtClean="0">
                                    <a:latin typeface="Cambria Math"/>
                                  </a:rPr>
                                  <m:t>−1</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3962400" y="4191000"/>
                      <a:ext cx="700898" cy="369332"/>
                    </a:xfrm>
                    <a:prstGeom prst="rect">
                      <a:avLst/>
                    </a:prstGeom>
                    <a:blipFill rotWithShape="1">
                      <a:blip r:embed="rId10" cstate="print"/>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383550" y="4202668"/>
                      <a:ext cx="481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𝑘</m:t>
                                </m:r>
                              </m:sub>
                            </m:sSub>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5383550" y="4202668"/>
                      <a:ext cx="481286" cy="369332"/>
                    </a:xfrm>
                    <a:prstGeom prst="rect">
                      <a:avLst/>
                    </a:prstGeom>
                    <a:blipFill rotWithShape="1">
                      <a:blip r:embed="rId11" cstate="print"/>
                      <a:stretch>
                        <a:fillRect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708642" y="4214301"/>
                      <a:ext cx="3816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𝜇</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708642" y="4214301"/>
                      <a:ext cx="381643" cy="369332"/>
                    </a:xfrm>
                    <a:prstGeom prst="rect">
                      <a:avLst/>
                    </a:prstGeom>
                    <a:blipFill rotWithShape="1">
                      <a:blip r:embed="rId12" cstate="print"/>
                      <a:stretch>
                        <a:fillRect b="-3279"/>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2" name="TextBox 51"/>
                <p:cNvSpPr txBox="1"/>
                <p:nvPr/>
              </p:nvSpPr>
              <p:spPr>
                <a:xfrm>
                  <a:off x="3690105" y="1347367"/>
                  <a:ext cx="3386889" cy="658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a:rPr>
                          <m:t>𝜇</m:t>
                        </m:r>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𝑘</m:t>
                            </m:r>
                            <m:r>
                              <a:rPr lang="en-US" b="0" i="1" smtClean="0">
                                <a:latin typeface="Cambria Math"/>
                              </a:rPr>
                              <m:t>−1</m:t>
                            </m:r>
                          </m:sub>
                        </m:sSub>
                        <m:sSub>
                          <m:sSubPr>
                            <m:ctrlPr>
                              <a:rPr lang="en-US" b="0" i="1" smtClean="0">
                                <a:latin typeface="Cambria Math"/>
                              </a:rPr>
                            </m:ctrlPr>
                          </m:sSubPr>
                          <m:e>
                            <m:r>
                              <a:rPr lang="en-US" b="0" i="1" smtClean="0">
                                <a:latin typeface="Cambria Math"/>
                              </a:rPr>
                              <m:t>𝜇</m:t>
                            </m:r>
                          </m:e>
                          <m:sub>
                            <m:r>
                              <a:rPr lang="en-US" b="0" i="1" smtClean="0">
                                <a:latin typeface="Cambria Math"/>
                              </a:rPr>
                              <m:t>𝑘</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𝑘</m:t>
                            </m:r>
                          </m:sub>
                        </m:sSub>
                        <m:sSub>
                          <m:sSubPr>
                            <m:ctrlPr>
                              <a:rPr lang="en-US" b="0" i="1" smtClean="0">
                                <a:latin typeface="Cambria Math"/>
                              </a:rPr>
                            </m:ctrlPr>
                          </m:sSubPr>
                          <m:e>
                            <m:r>
                              <a:rPr lang="en-US" b="0" i="1" smtClean="0">
                                <a:latin typeface="Cambria Math"/>
                              </a:rPr>
                              <m:t>𝜇</m:t>
                            </m:r>
                          </m:e>
                          <m:sub>
                            <m:r>
                              <a:rPr lang="en-US" b="0" i="1" smtClean="0">
                                <a:latin typeface="Cambria Math"/>
                              </a:rPr>
                              <m:t>𝑘</m:t>
                            </m:r>
                          </m:sub>
                        </m:sSub>
                      </m:oMath>
                    </m:oMathPara>
                  </a14:m>
                  <a:endParaRPr lang="en-US" b="0" dirty="0" smtClean="0"/>
                </a:p>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a:rPr>
                              <m:t>𝜃</m:t>
                            </m:r>
                          </m:e>
                        </m:acc>
                        <m:r>
                          <a:rPr lang="en-US" b="0" i="1" smtClean="0">
                            <a:latin typeface="Cambria Math"/>
                          </a:rPr>
                          <m:t>(</m:t>
                        </m:r>
                        <m:r>
                          <a:rPr lang="en-US" i="1">
                            <a:latin typeface="Cambria Math"/>
                          </a:rPr>
                          <m:t>𝜇</m:t>
                        </m:r>
                        <m:r>
                          <a:rPr lang="en-US" b="0" i="1" smtClean="0">
                            <a:latin typeface="Cambria Math"/>
                          </a:rPr>
                          <m:t>) </m:t>
                        </m:r>
                        <m:r>
                          <a:rPr lang="en-US" i="1">
                            <a:latin typeface="Cambria Math"/>
                          </a:rPr>
                          <m:t>=</m:t>
                        </m:r>
                        <m:sSub>
                          <m:sSubPr>
                            <m:ctrlPr>
                              <a:rPr lang="en-US" b="0" i="1" smtClean="0">
                                <a:latin typeface="Cambria Math"/>
                              </a:rPr>
                            </m:ctrlPr>
                          </m:sSubPr>
                          <m:e>
                            <m:r>
                              <a:rPr lang="en-US" i="1">
                                <a:latin typeface="Cambria Math"/>
                              </a:rPr>
                              <m:t>𝜆</m:t>
                            </m:r>
                          </m:e>
                          <m:sub>
                            <m:r>
                              <a:rPr lang="en-US" b="0" i="1" smtClean="0">
                                <a:latin typeface="Cambria Math"/>
                              </a:rPr>
                              <m:t>𝑘</m:t>
                            </m:r>
                            <m:r>
                              <a:rPr lang="en-US" b="0" i="1" smtClean="0">
                                <a:latin typeface="Cambria Math"/>
                              </a:rPr>
                              <m:t>−1</m:t>
                            </m:r>
                          </m:sub>
                        </m:sSub>
                        <m:r>
                          <a:rPr lang="en-US" i="1">
                            <a:latin typeface="Cambria Math"/>
                          </a:rPr>
                          <m:t>𝜃</m:t>
                        </m:r>
                        <m:r>
                          <a:rPr lang="en-US" b="0" i="1" smtClean="0">
                            <a:latin typeface="Cambria Math"/>
                          </a:rPr>
                          <m:t>(</m:t>
                        </m:r>
                        <m:sSub>
                          <m:sSubPr>
                            <m:ctrlPr>
                              <a:rPr lang="en-US" i="1">
                                <a:latin typeface="Cambria Math"/>
                              </a:rPr>
                            </m:ctrlPr>
                          </m:sSubPr>
                          <m:e>
                            <m:r>
                              <a:rPr lang="en-US" i="1">
                                <a:latin typeface="Cambria Math"/>
                              </a:rPr>
                              <m:t>𝜇</m:t>
                            </m:r>
                          </m:e>
                          <m:sub>
                            <m:r>
                              <a:rPr lang="en-US" b="0" i="1" smtClean="0">
                                <a:latin typeface="Cambria Math"/>
                              </a:rPr>
                              <m:t>𝑘</m:t>
                            </m:r>
                            <m:r>
                              <a:rPr lang="en-US" b="0" i="1" smtClean="0">
                                <a:latin typeface="Cambria Math"/>
                              </a:rPr>
                              <m:t>−1</m:t>
                            </m:r>
                          </m:sub>
                        </m:sSub>
                        <m:r>
                          <a:rPr lang="en-US" b="0" i="1" smtClean="0">
                            <a:latin typeface="Cambria Math"/>
                          </a:rPr>
                          <m:t>)</m:t>
                        </m:r>
                        <m:r>
                          <a:rPr lang="en-US" i="1">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𝑘</m:t>
                            </m:r>
                          </m:sub>
                        </m:sSub>
                        <m:r>
                          <a:rPr lang="en-US" b="0" i="1" smtClean="0">
                            <a:latin typeface="Cambria Math"/>
                          </a:rPr>
                          <m:t>𝜃</m:t>
                        </m:r>
                        <m:r>
                          <a:rPr lang="en-US" b="0" i="1" smtClean="0">
                            <a:latin typeface="Cambria Math"/>
                          </a:rPr>
                          <m:t>(</m:t>
                        </m:r>
                        <m:sSub>
                          <m:sSubPr>
                            <m:ctrlPr>
                              <a:rPr lang="en-US" i="1">
                                <a:latin typeface="Cambria Math"/>
                              </a:rPr>
                            </m:ctrlPr>
                          </m:sSubPr>
                          <m:e>
                            <m:r>
                              <a:rPr lang="en-US" i="1">
                                <a:latin typeface="Cambria Math"/>
                              </a:rPr>
                              <m:t>𝜇</m:t>
                            </m:r>
                          </m:e>
                          <m:sub>
                            <m:r>
                              <a:rPr lang="en-US" b="0" i="1" smtClean="0">
                                <a:latin typeface="Cambria Math"/>
                              </a:rPr>
                              <m:t>𝑘</m:t>
                            </m:r>
                          </m:sub>
                        </m:sSub>
                        <m:r>
                          <a:rPr lang="en-US" b="0" i="1" smtClean="0">
                            <a:latin typeface="Cambria Math"/>
                          </a:rPr>
                          <m:t>)</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3690105" y="1347367"/>
                  <a:ext cx="3386889" cy="658065"/>
                </a:xfrm>
                <a:prstGeom prst="rect">
                  <a:avLst/>
                </a:prstGeom>
                <a:blipFill rotWithShape="1">
                  <a:blip r:embed="rId13" cstate="print"/>
                  <a:stretch>
                    <a:fillRect r="-737" b="-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510091" y="4210225"/>
                  <a:ext cx="4715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𝜇</m:t>
                            </m:r>
                          </m:e>
                          <m:sub>
                            <m:r>
                              <a:rPr lang="en-US" b="0" i="1" smtClean="0">
                                <a:latin typeface="Cambria Math"/>
                              </a:rPr>
                              <m:t>2</m:t>
                            </m:r>
                          </m:sub>
                        </m:sSub>
                      </m:oMath>
                    </m:oMathPara>
                  </a14:m>
                  <a:endParaRPr lang="en-US" dirty="0"/>
                </a:p>
              </p:txBody>
            </p:sp>
          </mc:Choice>
          <mc:Fallback xmlns="">
            <p:sp>
              <p:nvSpPr>
                <p:cNvPr id="14" name="TextBox 46"/>
                <p:cNvSpPr txBox="1">
                  <a:spLocks noRot="1" noChangeAspect="1" noMove="1" noResize="1" noEditPoints="1" noAdjustHandles="1" noChangeArrowheads="1" noChangeShapeType="1" noTextEdit="1"/>
                </p:cNvSpPr>
                <p:nvPr/>
              </p:nvSpPr>
              <p:spPr>
                <a:xfrm>
                  <a:off x="2510091" y="4210225"/>
                  <a:ext cx="471539" cy="369332"/>
                </a:xfrm>
                <a:prstGeom prst="rect">
                  <a:avLst/>
                </a:prstGeom>
                <a:blipFill rotWithShape="1">
                  <a:blip r:embed="rId14" cstate="print"/>
                  <a:stretch>
                    <a:fillRect b="-5000"/>
                  </a:stretch>
                </a:blipFill>
              </p:spPr>
              <p:txBody>
                <a:bodyPr/>
                <a:lstStyle/>
                <a:p>
                  <a:r>
                    <a:rPr lang="en-US">
                      <a:noFill/>
                    </a:rPr>
                    <a:t> </a:t>
                  </a:r>
                </a:p>
              </p:txBody>
            </p:sp>
          </mc:Fallback>
        </mc:AlternateContent>
      </p:grpSp>
      <p:pic>
        <p:nvPicPr>
          <p:cNvPr id="11" name="Picture 1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2885" y="5289807"/>
            <a:ext cx="627164" cy="397204"/>
          </a:xfrm>
          <a:prstGeom prst="rect">
            <a:avLst/>
          </a:prstGeom>
        </p:spPr>
      </p:pic>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22886" y="5733511"/>
            <a:ext cx="627163" cy="424693"/>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82637" y="5715000"/>
            <a:ext cx="670563" cy="424690"/>
          </a:xfrm>
          <a:prstGeom prst="rect">
            <a:avLst/>
          </a:prstGeom>
        </p:spPr>
      </p:pic>
    </p:spTree>
    <p:extLst>
      <p:ext uri="{BB962C8B-B14F-4D97-AF65-F5344CB8AC3E}">
        <p14:creationId xmlns:p14="http://schemas.microsoft.com/office/powerpoint/2010/main" val="180592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General math expression for  </a:t>
                </a:r>
              </a:p>
              <a:p>
                <a:pPr lvl="1">
                  <a:lnSpc>
                    <a:spcPct val="150000"/>
                  </a:lnSpc>
                </a:pPr>
                <a:r>
                  <a:rPr lang="en-US" sz="2000" dirty="0" smtClean="0"/>
                  <a:t>     : Weight for each grid point </a:t>
                </a:r>
              </a:p>
              <a:p>
                <a:pPr lvl="1"/>
                <a:endParaRPr lang="en-US" sz="2000" dirty="0"/>
              </a:p>
              <a:p>
                <a:pPr lvl="1"/>
                <a:endParaRPr lang="en-US" sz="2000" dirty="0" smtClean="0"/>
              </a:p>
              <a:p>
                <a:pPr lvl="1"/>
                <a:endParaRPr lang="en-US" sz="2000" dirty="0"/>
              </a:p>
              <a:p>
                <a:pPr lvl="1"/>
                <a:endParaRPr lang="en-US" sz="2000" i="1" dirty="0" smtClean="0">
                  <a:latin typeface="Cambria Math"/>
                </a:endParaRPr>
              </a:p>
              <a:p>
                <a:pPr lvl="2"/>
                <a:r>
                  <a:rPr lang="en-US" sz="1700" dirty="0" smtClean="0"/>
                  <a:t>Only two continuous         and     can be positive</a:t>
                </a:r>
              </a:p>
              <a:p>
                <a:pPr lvl="2">
                  <a:spcBef>
                    <a:spcPts val="1800"/>
                  </a:spcBef>
                </a:pPr>
                <a:r>
                  <a:rPr lang="en-US" sz="1700" dirty="0" smtClean="0"/>
                  <a:t>All other                         must be zero </a:t>
                </a:r>
              </a:p>
              <a:p>
                <a:pPr lvl="2">
                  <a:spcBef>
                    <a:spcPts val="1800"/>
                  </a:spcBef>
                </a:pPr>
                <a14:m>
                  <m:oMath xmlns:m="http://schemas.openxmlformats.org/officeDocument/2006/math">
                    <m:acc>
                      <m:accPr>
                        <m:chr m:val="̂"/>
                        <m:ctrlPr>
                          <a:rPr lang="en-US" sz="1700" b="0" i="1" dirty="0" smtClean="0">
                            <a:latin typeface="Cambria Math"/>
                          </a:rPr>
                        </m:ctrlPr>
                      </m:accPr>
                      <m:e>
                        <m:r>
                          <a:rPr lang="en-US" sz="1700" b="0" i="1" dirty="0" smtClean="0">
                            <a:latin typeface="Cambria Math"/>
                          </a:rPr>
                          <m:t>𝜃</m:t>
                        </m:r>
                      </m:e>
                    </m:acc>
                    <m:d>
                      <m:dPr>
                        <m:ctrlPr>
                          <a:rPr lang="en-US" sz="1700" i="1">
                            <a:latin typeface="Cambria Math"/>
                          </a:rPr>
                        </m:ctrlPr>
                      </m:dPr>
                      <m:e>
                        <m:r>
                          <a:rPr lang="en-US" sz="1700" i="1">
                            <a:latin typeface="Cambria Math"/>
                          </a:rPr>
                          <m:t>𝑢</m:t>
                        </m:r>
                      </m:e>
                    </m:d>
                  </m:oMath>
                </a14:m>
                <a:r>
                  <a:rPr lang="en-US" sz="1700" dirty="0" smtClean="0"/>
                  <a:t> is defined as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067" t="-11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8DB7989-8E82-4D22-B859-D89245917EEE}" type="slidenum">
              <a:rPr lang="en-US" smtClean="0"/>
              <a:pPr>
                <a:defRPr/>
              </a:pPr>
              <a:t>6</a:t>
            </a:fld>
            <a:endParaRPr lang="en-US"/>
          </a:p>
        </p:txBody>
      </p:sp>
      <p:sp>
        <p:nvSpPr>
          <p:cNvPr id="6" name="Title 1"/>
          <p:cNvSpPr>
            <a:spLocks noGrp="1"/>
          </p:cNvSpPr>
          <p:nvPr>
            <p:ph type="title"/>
          </p:nvPr>
        </p:nvSpPr>
        <p:spPr>
          <a:xfrm>
            <a:off x="574674" y="304800"/>
            <a:ext cx="8493126" cy="1216025"/>
          </a:xfrm>
        </p:spPr>
        <p:txBody>
          <a:bodyPr/>
          <a:lstStyle/>
          <a:p>
            <a:r>
              <a:rPr lang="en-US" altLang="zh-CN" sz="3200" dirty="0" smtClean="0">
                <a:ea typeface="宋体" pitchFamily="2" charset="-122"/>
              </a:rPr>
              <a:t>Piecewise Linear Approximation (cont’d</a:t>
            </a:r>
            <a:r>
              <a:rPr lang="en-US" altLang="zh-CN" sz="3200" dirty="0">
                <a:ea typeface="宋体" pitchFamily="2" charset="-122"/>
              </a:rPr>
              <a:t>)</a:t>
            </a:r>
            <a:endParaRPr lang="en-US" sz="3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749" y="1772307"/>
            <a:ext cx="1066800" cy="3632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9748" y="2325374"/>
            <a:ext cx="314325" cy="3143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325374"/>
            <a:ext cx="348704" cy="3143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0400" y="2933699"/>
            <a:ext cx="2286001" cy="89361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302" y="5620530"/>
            <a:ext cx="2945771" cy="4999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0937" y="4196954"/>
            <a:ext cx="483394" cy="27091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0" y="4196954"/>
            <a:ext cx="285749" cy="285749"/>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854" y="4690620"/>
            <a:ext cx="1745630" cy="262380"/>
          </a:xfrm>
          <a:prstGeom prst="rect">
            <a:avLst/>
          </a:prstGeom>
        </p:spPr>
      </p:pic>
    </p:spTree>
    <p:extLst>
      <p:ext uri="{BB962C8B-B14F-4D97-AF65-F5344CB8AC3E}">
        <p14:creationId xmlns:p14="http://schemas.microsoft.com/office/powerpoint/2010/main" val="69753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38" y="1752600"/>
            <a:ext cx="8196262" cy="4267200"/>
          </a:xfrm>
        </p:spPr>
        <p:txBody>
          <a:bodyPr/>
          <a:lstStyle/>
          <a:p>
            <a:pPr lvl="1">
              <a:lnSpc>
                <a:spcPct val="150000"/>
              </a:lnSpc>
            </a:pPr>
            <a:r>
              <a:rPr lang="en-US" sz="2000" dirty="0" smtClean="0"/>
              <a:t>    : A binary variable indicates whether      falls within the k-</a:t>
            </a:r>
            <a:r>
              <a:rPr lang="en-US" sz="2000" dirty="0" err="1" smtClean="0"/>
              <a:t>th</a:t>
            </a:r>
            <a:r>
              <a:rPr lang="en-US" sz="2000" dirty="0" smtClean="0"/>
              <a:t> segment </a:t>
            </a:r>
          </a:p>
          <a:p>
            <a:pPr lvl="1"/>
            <a:endParaRPr lang="en-US" sz="2000" dirty="0" smtClean="0"/>
          </a:p>
          <a:p>
            <a:pPr lvl="1"/>
            <a:endParaRPr lang="en-US" sz="2000" dirty="0"/>
          </a:p>
          <a:p>
            <a:pPr lvl="1"/>
            <a:endParaRPr lang="en-US" sz="2000" dirty="0" smtClean="0"/>
          </a:p>
          <a:p>
            <a:pPr lvl="1"/>
            <a:r>
              <a:rPr lang="en-US" sz="2000" dirty="0"/>
              <a:t>Relationship between      and</a:t>
            </a:r>
          </a:p>
          <a:p>
            <a:pPr lvl="1"/>
            <a:endParaRPr lang="en-US" sz="2000" dirty="0"/>
          </a:p>
          <a:p>
            <a:endParaRPr lang="en-US" dirty="0"/>
          </a:p>
        </p:txBody>
      </p:sp>
      <p:sp>
        <p:nvSpPr>
          <p:cNvPr id="4" name="Slide Number Placeholder 3"/>
          <p:cNvSpPr>
            <a:spLocks noGrp="1"/>
          </p:cNvSpPr>
          <p:nvPr>
            <p:ph type="sldNum" sz="quarter" idx="12"/>
          </p:nvPr>
        </p:nvSpPr>
        <p:spPr/>
        <p:txBody>
          <a:bodyPr/>
          <a:lstStyle/>
          <a:p>
            <a:pPr>
              <a:defRPr/>
            </a:pPr>
            <a:fld id="{08DB7989-8E82-4D22-B859-D89245917EEE}" type="slidenum">
              <a:rPr lang="en-US" smtClean="0"/>
              <a:pPr>
                <a:defRPr/>
              </a:pPr>
              <a:t>7</a:t>
            </a:fld>
            <a:endParaRPr lang="en-US"/>
          </a:p>
        </p:txBody>
      </p:sp>
      <p:sp>
        <p:nvSpPr>
          <p:cNvPr id="6" name="Title 1"/>
          <p:cNvSpPr>
            <a:spLocks noGrp="1"/>
          </p:cNvSpPr>
          <p:nvPr>
            <p:ph type="title"/>
          </p:nvPr>
        </p:nvSpPr>
        <p:spPr>
          <a:xfrm>
            <a:off x="574674" y="304800"/>
            <a:ext cx="8493126" cy="1216025"/>
          </a:xfrm>
        </p:spPr>
        <p:txBody>
          <a:bodyPr/>
          <a:lstStyle/>
          <a:p>
            <a:r>
              <a:rPr lang="en-US" altLang="zh-CN" sz="3200" dirty="0" smtClean="0">
                <a:ea typeface="宋体" pitchFamily="2" charset="-122"/>
              </a:rPr>
              <a:t>Piecewise Linear Approximation (cont’d</a:t>
            </a:r>
            <a:r>
              <a:rPr lang="en-US" altLang="zh-CN" sz="3200" dirty="0">
                <a:ea typeface="宋体" pitchFamily="2" charset="-122"/>
              </a:rPr>
              <a:t>)</a:t>
            </a:r>
            <a:endParaRPr lang="en-US" sz="3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258" y="1862468"/>
            <a:ext cx="313891" cy="34528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2879" y="1862468"/>
            <a:ext cx="333960" cy="3452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2895600"/>
            <a:ext cx="1442035" cy="87452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2309122"/>
            <a:ext cx="1310690" cy="39845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3884933"/>
            <a:ext cx="348704" cy="3143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910" y="3884934"/>
            <a:ext cx="285749" cy="31432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26335" y="4527816"/>
            <a:ext cx="3896544" cy="1315983"/>
          </a:xfrm>
          <a:prstGeom prst="rect">
            <a:avLst/>
          </a:prstGeom>
        </p:spPr>
      </p:pic>
    </p:spTree>
    <p:extLst>
      <p:ext uri="{BB962C8B-B14F-4D97-AF65-F5344CB8AC3E}">
        <p14:creationId xmlns:p14="http://schemas.microsoft.com/office/powerpoint/2010/main" val="414929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472" y="1828800"/>
            <a:ext cx="8446128" cy="4267200"/>
          </a:xfrm>
        </p:spPr>
        <p:txBody>
          <a:bodyPr/>
          <a:lstStyle/>
          <a:p>
            <a:pPr>
              <a:spcBef>
                <a:spcPts val="1200"/>
              </a:spcBef>
            </a:pPr>
            <a:r>
              <a:rPr lang="en-US" sz="2400" dirty="0" smtClean="0"/>
              <a:t>Back to the separable problem</a:t>
            </a:r>
          </a:p>
          <a:p>
            <a:pPr lvl="1">
              <a:lnSpc>
                <a:spcPct val="150000"/>
              </a:lnSpc>
              <a:spcBef>
                <a:spcPts val="1200"/>
              </a:spcBef>
            </a:pPr>
            <a:r>
              <a:rPr lang="en-US" sz="2000" dirty="0" smtClean="0"/>
              <a:t>Replacing each nonlinear function             and              by its piecewise linear approximation </a:t>
            </a:r>
            <a:endParaRPr lang="en-US" sz="2000" dirty="0"/>
          </a:p>
          <a:p>
            <a:pPr lvl="1"/>
            <a:endParaRPr lang="en-US" sz="2000" i="1" dirty="0" smtClean="0">
              <a:latin typeface="Cambria Math"/>
            </a:endParaRPr>
          </a:p>
          <a:p>
            <a:pPr algn="just"/>
            <a:r>
              <a:rPr lang="en-US" sz="2400" dirty="0" smtClean="0"/>
              <a:t>The solution to the linear approximating problem may or may not be feasible to the original </a:t>
            </a:r>
            <a:r>
              <a:rPr lang="en-US" sz="2400" dirty="0"/>
              <a:t>separable </a:t>
            </a:r>
            <a:r>
              <a:rPr lang="en-US" sz="2400" dirty="0" smtClean="0"/>
              <a:t>problem</a:t>
            </a:r>
          </a:p>
          <a:p>
            <a:pPr lvl="1">
              <a:spcBef>
                <a:spcPts val="1200"/>
              </a:spcBef>
            </a:pPr>
            <a:r>
              <a:rPr lang="en-US" sz="2000" dirty="0" smtClean="0"/>
              <a:t>Feasible: Accuracy/complexity vs. number of grid points</a:t>
            </a:r>
          </a:p>
          <a:p>
            <a:pPr lvl="1">
              <a:spcBef>
                <a:spcPts val="1200"/>
              </a:spcBef>
            </a:pPr>
            <a:r>
              <a:rPr lang="en-US" sz="2000" dirty="0" smtClean="0"/>
              <a:t>Infeasible: Construct a feasible solution by local search</a:t>
            </a:r>
            <a:endParaRPr lang="en-US" sz="2000" dirty="0"/>
          </a:p>
        </p:txBody>
      </p:sp>
      <p:sp>
        <p:nvSpPr>
          <p:cNvPr id="4" name="Slide Number Placeholder 3"/>
          <p:cNvSpPr>
            <a:spLocks noGrp="1"/>
          </p:cNvSpPr>
          <p:nvPr>
            <p:ph type="sldNum" sz="quarter" idx="12"/>
          </p:nvPr>
        </p:nvSpPr>
        <p:spPr/>
        <p:txBody>
          <a:bodyPr/>
          <a:lstStyle/>
          <a:p>
            <a:pPr>
              <a:defRPr/>
            </a:pPr>
            <a:fld id="{08DB7989-8E82-4D22-B859-D89245917EEE}" type="slidenum">
              <a:rPr lang="en-US" smtClean="0"/>
              <a:pPr>
                <a:defRPr/>
              </a:pPr>
              <a:t>8</a:t>
            </a:fld>
            <a:endParaRPr lang="en-US"/>
          </a:p>
        </p:txBody>
      </p:sp>
      <p:sp>
        <p:nvSpPr>
          <p:cNvPr id="6" name="Title 1"/>
          <p:cNvSpPr>
            <a:spLocks noGrp="1"/>
          </p:cNvSpPr>
          <p:nvPr>
            <p:ph type="title"/>
          </p:nvPr>
        </p:nvSpPr>
        <p:spPr>
          <a:xfrm>
            <a:off x="574674" y="304800"/>
            <a:ext cx="8493126" cy="1216025"/>
          </a:xfrm>
        </p:spPr>
        <p:txBody>
          <a:bodyPr/>
          <a:lstStyle/>
          <a:p>
            <a:r>
              <a:rPr lang="en-US" altLang="zh-CN" sz="3200" dirty="0" smtClean="0">
                <a:ea typeface="宋体" pitchFamily="2" charset="-122"/>
              </a:rPr>
              <a:t>Piecewise Linear Approximation (cont’d</a:t>
            </a:r>
            <a:r>
              <a:rPr lang="en-US" altLang="zh-CN" sz="3200" dirty="0">
                <a:ea typeface="宋体" pitchFamily="2" charset="-122"/>
              </a:rPr>
              <a:t>)</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67" y="2394099"/>
            <a:ext cx="1028700" cy="4037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742" y="2384512"/>
            <a:ext cx="1143000" cy="422910"/>
          </a:xfrm>
          <a:prstGeom prst="rect">
            <a:avLst/>
          </a:prstGeom>
        </p:spPr>
      </p:pic>
    </p:spTree>
    <p:extLst>
      <p:ext uri="{BB962C8B-B14F-4D97-AF65-F5344CB8AC3E}">
        <p14:creationId xmlns:p14="http://schemas.microsoft.com/office/powerpoint/2010/main" val="383908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0DF057C-2F6D-43C2-BF91-4DFC455FC6DB}" type="slidenum">
              <a:rPr lang="en-US" smtClean="0"/>
              <a:pPr/>
              <a:t>9</a:t>
            </a:fld>
            <a:endParaRPr lang="en-US" dirty="0" smtClean="0"/>
          </a:p>
        </p:txBody>
      </p:sp>
      <p:sp>
        <p:nvSpPr>
          <p:cNvPr id="7171" name="Rectangle 2"/>
          <p:cNvSpPr>
            <a:spLocks noGrp="1" noChangeArrowheads="1"/>
          </p:cNvSpPr>
          <p:nvPr>
            <p:ph type="title"/>
          </p:nvPr>
        </p:nvSpPr>
        <p:spPr/>
        <p:txBody>
          <a:bodyPr/>
          <a:lstStyle/>
          <a:p>
            <a:pPr eaLnBrk="1" hangingPunct="1"/>
            <a:r>
              <a:rPr lang="en-US" dirty="0" smtClean="0"/>
              <a:t>Outline</a:t>
            </a:r>
          </a:p>
        </p:txBody>
      </p:sp>
      <p:sp>
        <p:nvSpPr>
          <p:cNvPr id="7172" name="Rectangle 3"/>
          <p:cNvSpPr>
            <a:spLocks noGrp="1" noChangeArrowheads="1"/>
          </p:cNvSpPr>
          <p:nvPr>
            <p:ph type="body" idx="1"/>
          </p:nvPr>
        </p:nvSpPr>
        <p:spPr>
          <a:xfrm>
            <a:off x="566738" y="1752600"/>
            <a:ext cx="8196262" cy="4267200"/>
          </a:xfrm>
        </p:spPr>
        <p:txBody>
          <a:bodyPr/>
          <a:lstStyle/>
          <a:p>
            <a:pPr eaLnBrk="1" hangingPunct="1"/>
            <a:r>
              <a:rPr lang="en-US" dirty="0" smtClean="0">
                <a:solidFill>
                  <a:schemeClr val="bg1">
                    <a:lumMod val="65000"/>
                  </a:schemeClr>
                </a:solidFill>
              </a:rPr>
              <a:t>Review of </a:t>
            </a:r>
            <a:r>
              <a:rPr lang="en-US" dirty="0">
                <a:solidFill>
                  <a:schemeClr val="bg1">
                    <a:lumMod val="65000"/>
                  </a:schemeClr>
                </a:solidFill>
              </a:rPr>
              <a:t>Linear Approximation for Nonlinear </a:t>
            </a:r>
            <a:r>
              <a:rPr lang="en-US" dirty="0" smtClean="0">
                <a:solidFill>
                  <a:schemeClr val="bg1">
                    <a:lumMod val="65000"/>
                  </a:schemeClr>
                </a:solidFill>
              </a:rPr>
              <a:t>Terms</a:t>
            </a:r>
          </a:p>
          <a:p>
            <a:pPr eaLnBrk="1" hangingPunct="1"/>
            <a:endParaRPr lang="en-US" dirty="0" smtClean="0"/>
          </a:p>
          <a:p>
            <a:pPr eaLnBrk="1" hangingPunct="1"/>
            <a:r>
              <a:rPr lang="en-US" dirty="0" smtClean="0"/>
              <a:t>A Case Study</a:t>
            </a:r>
          </a:p>
          <a:p>
            <a:pPr lvl="1" eaLnBrk="1" hangingPunct="1"/>
            <a:r>
              <a:rPr lang="en-US" dirty="0">
                <a:ea typeface="ＭＳ Ｐゴシック" pitchFamily="34" charset="-128"/>
              </a:rPr>
              <a:t>Renewable Sensor Networks with Wireless Energy Transfer</a:t>
            </a:r>
          </a:p>
        </p:txBody>
      </p:sp>
    </p:spTree>
    <p:extLst>
      <p:ext uri="{BB962C8B-B14F-4D97-AF65-F5344CB8AC3E}">
        <p14:creationId xmlns:p14="http://schemas.microsoft.com/office/powerpoint/2010/main" val="274511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12497</TotalTime>
  <Words>2135</Words>
  <Application>Microsoft Office PowerPoint</Application>
  <PresentationFormat>On-screen Show (4:3)</PresentationFormat>
  <Paragraphs>380</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Profile</vt:lpstr>
      <vt:lpstr>Chapter 7</vt:lpstr>
      <vt:lpstr>Outline</vt:lpstr>
      <vt:lpstr>Linear Approximation</vt:lpstr>
      <vt:lpstr>Separable Problem</vt:lpstr>
      <vt:lpstr>Piecewise Linear Approximation</vt:lpstr>
      <vt:lpstr>Piecewise Linear Approximation (cont’d)</vt:lpstr>
      <vt:lpstr>Piecewise Linear Approximation (cont’d)</vt:lpstr>
      <vt:lpstr>Piecewise Linear Approximation (cont’d)</vt:lpstr>
      <vt:lpstr>Outline</vt:lpstr>
      <vt:lpstr>Wireless Sensor Networks (WSNs)</vt:lpstr>
      <vt:lpstr>WSNs (cont’d)</vt:lpstr>
      <vt:lpstr>Wireless Energy Transfer</vt:lpstr>
      <vt:lpstr>Wireless Energy Transfer (cont’d)</vt:lpstr>
      <vt:lpstr>Wireless Energy Transfer (cont’d)</vt:lpstr>
      <vt:lpstr>Experiment Setting</vt:lpstr>
      <vt:lpstr>PowerPoint Presentation</vt:lpstr>
      <vt:lpstr>Problem Description</vt:lpstr>
      <vt:lpstr>Three Basic Components</vt:lpstr>
      <vt:lpstr>Outline of Case Study</vt:lpstr>
      <vt:lpstr>Renewable Energy Cycle</vt:lpstr>
      <vt:lpstr>Optimal Traveling Path</vt:lpstr>
      <vt:lpstr>Charging Schedule and Data Routing</vt:lpstr>
      <vt:lpstr>Optimization Problem</vt:lpstr>
      <vt:lpstr>A Near-Optimal Solution</vt:lpstr>
      <vt:lpstr>Performance Gap vs. Segment Number</vt:lpstr>
      <vt:lpstr>Choosing Segment Number</vt:lpstr>
      <vt:lpstr>Summary of Solution Approach</vt:lpstr>
      <vt:lpstr>Sensor Energy Behavior - Complete Process</vt:lpstr>
      <vt:lpstr>Outline of Case Study</vt:lpstr>
      <vt:lpstr>A 50-node Network</vt:lpstr>
      <vt:lpstr>Results under Different Directions</vt:lpstr>
      <vt:lpstr>Bottleneck Node</vt:lpstr>
      <vt:lpstr>Bottleneck Node (cont’d)</vt:lpstr>
      <vt:lpstr>Multi-hop Data Routing</vt:lpstr>
      <vt:lpstr>A 100-node network</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Liguang Xie</cp:lastModifiedBy>
  <cp:revision>676</cp:revision>
  <dcterms:created xsi:type="dcterms:W3CDTF">2010-09-26T03:36:45Z</dcterms:created>
  <dcterms:modified xsi:type="dcterms:W3CDTF">2014-02-10T13:53:41Z</dcterms:modified>
</cp:coreProperties>
</file>