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51351" autoAdjust="0"/>
  </p:normalViewPr>
  <p:slideViewPr>
    <p:cSldViewPr snapToGrid="0">
      <p:cViewPr varScale="1">
        <p:scale>
          <a:sx n="58" d="100"/>
          <a:sy n="58" d="100"/>
        </p:scale>
        <p:origin x="23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8CF729-5B54-4EBA-A0C8-EAE87F6BD54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862539A-1751-4403-BBFD-B7DFDA7EF7CA}">
      <dgm:prSet custT="1"/>
      <dgm:spPr/>
      <dgm:t>
        <a:bodyPr/>
        <a:lstStyle/>
        <a:p>
          <a:pPr>
            <a:lnSpc>
              <a:spcPct val="100000"/>
            </a:lnSpc>
          </a:pPr>
          <a:r>
            <a:rPr lang="en-GB" sz="2800" b="1" dirty="0">
              <a:solidFill>
                <a:srgbClr val="FFC000"/>
              </a:solidFill>
            </a:rPr>
            <a:t>A</a:t>
          </a:r>
          <a:r>
            <a:rPr lang="en-GB" sz="2800" b="1" dirty="0"/>
            <a:t>lways investigate discrepancy</a:t>
          </a:r>
          <a:endParaRPr lang="en-US" sz="2800" b="1" dirty="0"/>
        </a:p>
      </dgm:t>
    </dgm:pt>
    <dgm:pt modelId="{A5A3E1E4-C304-4621-A626-D760F4EE01FD}" type="parTrans" cxnId="{B78B3700-6387-4F8A-A971-A56EB2B50007}">
      <dgm:prSet/>
      <dgm:spPr/>
      <dgm:t>
        <a:bodyPr/>
        <a:lstStyle/>
        <a:p>
          <a:endParaRPr lang="en-US"/>
        </a:p>
      </dgm:t>
    </dgm:pt>
    <dgm:pt modelId="{8B11A5CC-7C50-43F6-BC3C-A1E8C76934CE}" type="sibTrans" cxnId="{B78B3700-6387-4F8A-A971-A56EB2B50007}">
      <dgm:prSet/>
      <dgm:spPr/>
      <dgm:t>
        <a:bodyPr/>
        <a:lstStyle/>
        <a:p>
          <a:endParaRPr lang="en-US"/>
        </a:p>
      </dgm:t>
    </dgm:pt>
    <dgm:pt modelId="{F44ADB96-3BAF-43ED-AC4A-C1D84D7D42AD}">
      <dgm:prSet custT="1"/>
      <dgm:spPr/>
      <dgm:t>
        <a:bodyPr/>
        <a:lstStyle/>
        <a:p>
          <a:pPr>
            <a:lnSpc>
              <a:spcPct val="100000"/>
            </a:lnSpc>
          </a:pPr>
          <a:r>
            <a:rPr lang="en-GB" sz="2800" b="1" dirty="0">
              <a:solidFill>
                <a:srgbClr val="FFC000"/>
              </a:solidFill>
            </a:rPr>
            <a:t>B</a:t>
          </a:r>
          <a:r>
            <a:rPr lang="en-GB" sz="2800" b="1" dirty="0"/>
            <a:t>eware of formatting and layouts</a:t>
          </a:r>
          <a:endParaRPr lang="en-US" sz="2800" b="1" dirty="0"/>
        </a:p>
      </dgm:t>
    </dgm:pt>
    <dgm:pt modelId="{C61D3042-F250-47E9-B71A-ABE545AFE48D}" type="parTrans" cxnId="{E228D0A0-CD82-48E3-87B5-E9C4C983520A}">
      <dgm:prSet/>
      <dgm:spPr/>
      <dgm:t>
        <a:bodyPr/>
        <a:lstStyle/>
        <a:p>
          <a:endParaRPr lang="en-US"/>
        </a:p>
      </dgm:t>
    </dgm:pt>
    <dgm:pt modelId="{38C712C4-8E10-4925-9FF9-98D724AD2B9A}" type="sibTrans" cxnId="{E228D0A0-CD82-48E3-87B5-E9C4C983520A}">
      <dgm:prSet/>
      <dgm:spPr/>
      <dgm:t>
        <a:bodyPr/>
        <a:lstStyle/>
        <a:p>
          <a:endParaRPr lang="en-US"/>
        </a:p>
      </dgm:t>
    </dgm:pt>
    <dgm:pt modelId="{D8950564-B77B-4CF1-9B06-5DA92CA0F039}">
      <dgm:prSet custT="1"/>
      <dgm:spPr/>
      <dgm:t>
        <a:bodyPr/>
        <a:lstStyle/>
        <a:p>
          <a:pPr>
            <a:lnSpc>
              <a:spcPct val="100000"/>
            </a:lnSpc>
          </a:pPr>
          <a:r>
            <a:rPr lang="en-GB" sz="2800" b="1" dirty="0">
              <a:solidFill>
                <a:srgbClr val="FFC000"/>
              </a:solidFill>
            </a:rPr>
            <a:t>C</a:t>
          </a:r>
          <a:r>
            <a:rPr lang="en-GB" sz="2800" b="1" dirty="0"/>
            <a:t>onsider to explore further afield</a:t>
          </a:r>
          <a:endParaRPr lang="en-US" sz="2800" b="1" dirty="0"/>
        </a:p>
      </dgm:t>
    </dgm:pt>
    <dgm:pt modelId="{6C33A7A2-DFDC-44B4-8A95-0F32FE966D9C}" type="parTrans" cxnId="{14C9468A-8BBD-4215-886F-6A30ACE75617}">
      <dgm:prSet/>
      <dgm:spPr/>
      <dgm:t>
        <a:bodyPr/>
        <a:lstStyle/>
        <a:p>
          <a:endParaRPr lang="en-US"/>
        </a:p>
      </dgm:t>
    </dgm:pt>
    <dgm:pt modelId="{9FBFD638-9FDD-4A79-809F-551FDFDD9F81}" type="sibTrans" cxnId="{14C9468A-8BBD-4215-886F-6A30ACE75617}">
      <dgm:prSet/>
      <dgm:spPr/>
      <dgm:t>
        <a:bodyPr/>
        <a:lstStyle/>
        <a:p>
          <a:endParaRPr lang="en-US"/>
        </a:p>
      </dgm:t>
    </dgm:pt>
    <dgm:pt modelId="{69549EE1-8F70-4797-8DCB-9FD2A733BBB1}" type="pres">
      <dgm:prSet presAssocID="{DF8CF729-5B54-4EBA-A0C8-EAE87F6BD541}" presName="root" presStyleCnt="0">
        <dgm:presLayoutVars>
          <dgm:dir/>
          <dgm:resizeHandles val="exact"/>
        </dgm:presLayoutVars>
      </dgm:prSet>
      <dgm:spPr/>
    </dgm:pt>
    <dgm:pt modelId="{EF8D48C0-3B5D-40E5-998C-2820F1B22B57}" type="pres">
      <dgm:prSet presAssocID="{2862539A-1751-4403-BBFD-B7DFDA7EF7CA}" presName="compNode" presStyleCnt="0"/>
      <dgm:spPr/>
    </dgm:pt>
    <dgm:pt modelId="{8F36DA22-1DEA-484A-A0E2-057B9D66314D}" type="pres">
      <dgm:prSet presAssocID="{2862539A-1751-4403-BBFD-B7DFDA7EF7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8297DF9F-A3E4-4E8F-AC2F-7CEFD919C98A}" type="pres">
      <dgm:prSet presAssocID="{2862539A-1751-4403-BBFD-B7DFDA7EF7CA}" presName="spaceRect" presStyleCnt="0"/>
      <dgm:spPr/>
    </dgm:pt>
    <dgm:pt modelId="{6F9C9106-529E-4975-BA3B-B3DFC0119D95}" type="pres">
      <dgm:prSet presAssocID="{2862539A-1751-4403-BBFD-B7DFDA7EF7CA}" presName="textRect" presStyleLbl="revTx" presStyleIdx="0" presStyleCnt="3">
        <dgm:presLayoutVars>
          <dgm:chMax val="1"/>
          <dgm:chPref val="1"/>
        </dgm:presLayoutVars>
      </dgm:prSet>
      <dgm:spPr/>
    </dgm:pt>
    <dgm:pt modelId="{51457B80-F097-48EB-9A00-3EF63329EF1A}" type="pres">
      <dgm:prSet presAssocID="{8B11A5CC-7C50-43F6-BC3C-A1E8C76934CE}" presName="sibTrans" presStyleCnt="0"/>
      <dgm:spPr/>
    </dgm:pt>
    <dgm:pt modelId="{B55EB396-D3D2-47F0-9756-5556233DF8C6}" type="pres">
      <dgm:prSet presAssocID="{F44ADB96-3BAF-43ED-AC4A-C1D84D7D42AD}" presName="compNode" presStyleCnt="0"/>
      <dgm:spPr/>
    </dgm:pt>
    <dgm:pt modelId="{D5BB4934-9A24-4934-8444-82A9971DC7C7}" type="pres">
      <dgm:prSet presAssocID="{F44ADB96-3BAF-43ED-AC4A-C1D84D7D42A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Folder"/>
        </a:ext>
      </dgm:extLst>
    </dgm:pt>
    <dgm:pt modelId="{B198DA47-665F-4ED7-8066-66ECF3BCCA0D}" type="pres">
      <dgm:prSet presAssocID="{F44ADB96-3BAF-43ED-AC4A-C1D84D7D42AD}" presName="spaceRect" presStyleCnt="0"/>
      <dgm:spPr/>
    </dgm:pt>
    <dgm:pt modelId="{340A3199-C248-4BEF-8EBF-B05572451A9D}" type="pres">
      <dgm:prSet presAssocID="{F44ADB96-3BAF-43ED-AC4A-C1D84D7D42AD}" presName="textRect" presStyleLbl="revTx" presStyleIdx="1" presStyleCnt="3">
        <dgm:presLayoutVars>
          <dgm:chMax val="1"/>
          <dgm:chPref val="1"/>
        </dgm:presLayoutVars>
      </dgm:prSet>
      <dgm:spPr/>
    </dgm:pt>
    <dgm:pt modelId="{2A48DC39-E55F-4999-8769-BC207970A757}" type="pres">
      <dgm:prSet presAssocID="{38C712C4-8E10-4925-9FF9-98D724AD2B9A}" presName="sibTrans" presStyleCnt="0"/>
      <dgm:spPr/>
    </dgm:pt>
    <dgm:pt modelId="{C7A84E4D-B9EE-4A66-9AF9-C32640A0C2B6}" type="pres">
      <dgm:prSet presAssocID="{D8950564-B77B-4CF1-9B06-5DA92CA0F039}" presName="compNode" presStyleCnt="0"/>
      <dgm:spPr/>
    </dgm:pt>
    <dgm:pt modelId="{B1EA3F13-20F0-4A24-B0A7-408D71D1786D}" type="pres">
      <dgm:prSet presAssocID="{D8950564-B77B-4CF1-9B06-5DA92CA0F03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0FEDAC00-F295-42B6-AAB9-D3C4BFD72884}" type="pres">
      <dgm:prSet presAssocID="{D8950564-B77B-4CF1-9B06-5DA92CA0F039}" presName="spaceRect" presStyleCnt="0"/>
      <dgm:spPr/>
    </dgm:pt>
    <dgm:pt modelId="{F24891D2-96EB-434B-A0BA-922AD4D6A452}" type="pres">
      <dgm:prSet presAssocID="{D8950564-B77B-4CF1-9B06-5DA92CA0F039}" presName="textRect" presStyleLbl="revTx" presStyleIdx="2" presStyleCnt="3">
        <dgm:presLayoutVars>
          <dgm:chMax val="1"/>
          <dgm:chPref val="1"/>
        </dgm:presLayoutVars>
      </dgm:prSet>
      <dgm:spPr/>
    </dgm:pt>
  </dgm:ptLst>
  <dgm:cxnLst>
    <dgm:cxn modelId="{B78B3700-6387-4F8A-A971-A56EB2B50007}" srcId="{DF8CF729-5B54-4EBA-A0C8-EAE87F6BD541}" destId="{2862539A-1751-4403-BBFD-B7DFDA7EF7CA}" srcOrd="0" destOrd="0" parTransId="{A5A3E1E4-C304-4621-A626-D760F4EE01FD}" sibTransId="{8B11A5CC-7C50-43F6-BC3C-A1E8C76934CE}"/>
    <dgm:cxn modelId="{5C119A05-54B0-4519-8FFF-2536F990A4FF}" type="presOf" srcId="{F44ADB96-3BAF-43ED-AC4A-C1D84D7D42AD}" destId="{340A3199-C248-4BEF-8EBF-B05572451A9D}" srcOrd="0" destOrd="0" presId="urn:microsoft.com/office/officeart/2018/2/layout/IconLabelList"/>
    <dgm:cxn modelId="{B6EA750E-1308-4C46-8185-75656D1AC53E}" type="presOf" srcId="{DF8CF729-5B54-4EBA-A0C8-EAE87F6BD541}" destId="{69549EE1-8F70-4797-8DCB-9FD2A733BBB1}" srcOrd="0" destOrd="0" presId="urn:microsoft.com/office/officeart/2018/2/layout/IconLabelList"/>
    <dgm:cxn modelId="{7F45823E-D256-4B25-8951-00D0B6A02129}" type="presOf" srcId="{D8950564-B77B-4CF1-9B06-5DA92CA0F039}" destId="{F24891D2-96EB-434B-A0BA-922AD4D6A452}" srcOrd="0" destOrd="0" presId="urn:microsoft.com/office/officeart/2018/2/layout/IconLabelList"/>
    <dgm:cxn modelId="{14C9468A-8BBD-4215-886F-6A30ACE75617}" srcId="{DF8CF729-5B54-4EBA-A0C8-EAE87F6BD541}" destId="{D8950564-B77B-4CF1-9B06-5DA92CA0F039}" srcOrd="2" destOrd="0" parTransId="{6C33A7A2-DFDC-44B4-8A95-0F32FE966D9C}" sibTransId="{9FBFD638-9FDD-4A79-809F-551FDFDD9F81}"/>
    <dgm:cxn modelId="{E228D0A0-CD82-48E3-87B5-E9C4C983520A}" srcId="{DF8CF729-5B54-4EBA-A0C8-EAE87F6BD541}" destId="{F44ADB96-3BAF-43ED-AC4A-C1D84D7D42AD}" srcOrd="1" destOrd="0" parTransId="{C61D3042-F250-47E9-B71A-ABE545AFE48D}" sibTransId="{38C712C4-8E10-4925-9FF9-98D724AD2B9A}"/>
    <dgm:cxn modelId="{B69123A3-8397-4137-B9B6-D2C1FD02C25A}" type="presOf" srcId="{2862539A-1751-4403-BBFD-B7DFDA7EF7CA}" destId="{6F9C9106-529E-4975-BA3B-B3DFC0119D95}" srcOrd="0" destOrd="0" presId="urn:microsoft.com/office/officeart/2018/2/layout/IconLabelList"/>
    <dgm:cxn modelId="{A9026DFF-EB62-4D76-AC88-4122F492A80D}" type="presParOf" srcId="{69549EE1-8F70-4797-8DCB-9FD2A733BBB1}" destId="{EF8D48C0-3B5D-40E5-998C-2820F1B22B57}" srcOrd="0" destOrd="0" presId="urn:microsoft.com/office/officeart/2018/2/layout/IconLabelList"/>
    <dgm:cxn modelId="{43E3B495-004E-4A9C-9168-B49A2E2D45DB}" type="presParOf" srcId="{EF8D48C0-3B5D-40E5-998C-2820F1B22B57}" destId="{8F36DA22-1DEA-484A-A0E2-057B9D66314D}" srcOrd="0" destOrd="0" presId="urn:microsoft.com/office/officeart/2018/2/layout/IconLabelList"/>
    <dgm:cxn modelId="{AEFDAD4A-C4CF-46AD-BE68-A3FD190F633B}" type="presParOf" srcId="{EF8D48C0-3B5D-40E5-998C-2820F1B22B57}" destId="{8297DF9F-A3E4-4E8F-AC2F-7CEFD919C98A}" srcOrd="1" destOrd="0" presId="urn:microsoft.com/office/officeart/2018/2/layout/IconLabelList"/>
    <dgm:cxn modelId="{BC343DB0-61C6-4522-8FFD-5A3B70240228}" type="presParOf" srcId="{EF8D48C0-3B5D-40E5-998C-2820F1B22B57}" destId="{6F9C9106-529E-4975-BA3B-B3DFC0119D95}" srcOrd="2" destOrd="0" presId="urn:microsoft.com/office/officeart/2018/2/layout/IconLabelList"/>
    <dgm:cxn modelId="{C69F6787-3EEB-419C-99D4-E4CE9B25FD7B}" type="presParOf" srcId="{69549EE1-8F70-4797-8DCB-9FD2A733BBB1}" destId="{51457B80-F097-48EB-9A00-3EF63329EF1A}" srcOrd="1" destOrd="0" presId="urn:microsoft.com/office/officeart/2018/2/layout/IconLabelList"/>
    <dgm:cxn modelId="{A56A8AF1-049F-4969-9048-29F4FE605A39}" type="presParOf" srcId="{69549EE1-8F70-4797-8DCB-9FD2A733BBB1}" destId="{B55EB396-D3D2-47F0-9756-5556233DF8C6}" srcOrd="2" destOrd="0" presId="urn:microsoft.com/office/officeart/2018/2/layout/IconLabelList"/>
    <dgm:cxn modelId="{C03C5B3A-B376-4E53-BEDC-5A2E82B5D8E9}" type="presParOf" srcId="{B55EB396-D3D2-47F0-9756-5556233DF8C6}" destId="{D5BB4934-9A24-4934-8444-82A9971DC7C7}" srcOrd="0" destOrd="0" presId="urn:microsoft.com/office/officeart/2018/2/layout/IconLabelList"/>
    <dgm:cxn modelId="{87A1936F-D417-4424-9C6A-DCB03F7F0B6B}" type="presParOf" srcId="{B55EB396-D3D2-47F0-9756-5556233DF8C6}" destId="{B198DA47-665F-4ED7-8066-66ECF3BCCA0D}" srcOrd="1" destOrd="0" presId="urn:microsoft.com/office/officeart/2018/2/layout/IconLabelList"/>
    <dgm:cxn modelId="{E3387A3D-506A-4063-9E37-8DFB0CACF580}" type="presParOf" srcId="{B55EB396-D3D2-47F0-9756-5556233DF8C6}" destId="{340A3199-C248-4BEF-8EBF-B05572451A9D}" srcOrd="2" destOrd="0" presId="urn:microsoft.com/office/officeart/2018/2/layout/IconLabelList"/>
    <dgm:cxn modelId="{D2C1564D-05EF-4EBE-AE61-338A5F684D59}" type="presParOf" srcId="{69549EE1-8F70-4797-8DCB-9FD2A733BBB1}" destId="{2A48DC39-E55F-4999-8769-BC207970A757}" srcOrd="3" destOrd="0" presId="urn:microsoft.com/office/officeart/2018/2/layout/IconLabelList"/>
    <dgm:cxn modelId="{4AEF20AE-31F3-4919-A250-F989A06B82A6}" type="presParOf" srcId="{69549EE1-8F70-4797-8DCB-9FD2A733BBB1}" destId="{C7A84E4D-B9EE-4A66-9AF9-C32640A0C2B6}" srcOrd="4" destOrd="0" presId="urn:microsoft.com/office/officeart/2018/2/layout/IconLabelList"/>
    <dgm:cxn modelId="{C87B421B-14FF-4215-824D-1F57470A94BE}" type="presParOf" srcId="{C7A84E4D-B9EE-4A66-9AF9-C32640A0C2B6}" destId="{B1EA3F13-20F0-4A24-B0A7-408D71D1786D}" srcOrd="0" destOrd="0" presId="urn:microsoft.com/office/officeart/2018/2/layout/IconLabelList"/>
    <dgm:cxn modelId="{04F9BD8D-8E41-4491-9FD3-DB2863C5E997}" type="presParOf" srcId="{C7A84E4D-B9EE-4A66-9AF9-C32640A0C2B6}" destId="{0FEDAC00-F295-42B6-AAB9-D3C4BFD72884}" srcOrd="1" destOrd="0" presId="urn:microsoft.com/office/officeart/2018/2/layout/IconLabelList"/>
    <dgm:cxn modelId="{6CA6C1F0-A4CF-4CF1-8761-A43D4BCDC5AD}" type="presParOf" srcId="{C7A84E4D-B9EE-4A66-9AF9-C32640A0C2B6}" destId="{F24891D2-96EB-434B-A0BA-922AD4D6A452}"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6DA22-1DEA-484A-A0E2-057B9D66314D}">
      <dsp:nvSpPr>
        <dsp:cNvPr id="0" name=""/>
        <dsp:cNvSpPr/>
      </dsp:nvSpPr>
      <dsp:spPr>
        <a:xfrm>
          <a:off x="974826" y="594818"/>
          <a:ext cx="1259104" cy="1259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9C9106-529E-4975-BA3B-B3DFC0119D95}">
      <dsp:nvSpPr>
        <dsp:cNvPr id="0" name=""/>
        <dsp:cNvSpPr/>
      </dsp:nvSpPr>
      <dsp:spPr>
        <a:xfrm>
          <a:off x="205373" y="2306421"/>
          <a:ext cx="2798010"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GB" sz="2800" b="1" kern="1200" dirty="0">
              <a:solidFill>
                <a:srgbClr val="FFC000"/>
              </a:solidFill>
            </a:rPr>
            <a:t>A</a:t>
          </a:r>
          <a:r>
            <a:rPr lang="en-GB" sz="2800" b="1" kern="1200" dirty="0"/>
            <a:t>lways investigate discrepancy</a:t>
          </a:r>
          <a:endParaRPr lang="en-US" sz="2800" b="1" kern="1200" dirty="0"/>
        </a:p>
      </dsp:txBody>
      <dsp:txXfrm>
        <a:off x="205373" y="2306421"/>
        <a:ext cx="2798010" cy="1305000"/>
      </dsp:txXfrm>
    </dsp:sp>
    <dsp:sp modelId="{D5BB4934-9A24-4934-8444-82A9971DC7C7}">
      <dsp:nvSpPr>
        <dsp:cNvPr id="0" name=""/>
        <dsp:cNvSpPr/>
      </dsp:nvSpPr>
      <dsp:spPr>
        <a:xfrm>
          <a:off x="4262487" y="594818"/>
          <a:ext cx="1259104" cy="1259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0A3199-C248-4BEF-8EBF-B05572451A9D}">
      <dsp:nvSpPr>
        <dsp:cNvPr id="0" name=""/>
        <dsp:cNvSpPr/>
      </dsp:nvSpPr>
      <dsp:spPr>
        <a:xfrm>
          <a:off x="3493035" y="2306421"/>
          <a:ext cx="2798010"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GB" sz="2800" b="1" kern="1200" dirty="0">
              <a:solidFill>
                <a:srgbClr val="FFC000"/>
              </a:solidFill>
            </a:rPr>
            <a:t>B</a:t>
          </a:r>
          <a:r>
            <a:rPr lang="en-GB" sz="2800" b="1" kern="1200" dirty="0"/>
            <a:t>eware of formatting and layouts</a:t>
          </a:r>
          <a:endParaRPr lang="en-US" sz="2800" b="1" kern="1200" dirty="0"/>
        </a:p>
      </dsp:txBody>
      <dsp:txXfrm>
        <a:off x="3493035" y="2306421"/>
        <a:ext cx="2798010" cy="1305000"/>
      </dsp:txXfrm>
    </dsp:sp>
    <dsp:sp modelId="{B1EA3F13-20F0-4A24-B0A7-408D71D1786D}">
      <dsp:nvSpPr>
        <dsp:cNvPr id="0" name=""/>
        <dsp:cNvSpPr/>
      </dsp:nvSpPr>
      <dsp:spPr>
        <a:xfrm>
          <a:off x="7550149" y="594818"/>
          <a:ext cx="1259104" cy="12591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4891D2-96EB-434B-A0BA-922AD4D6A452}">
      <dsp:nvSpPr>
        <dsp:cNvPr id="0" name=""/>
        <dsp:cNvSpPr/>
      </dsp:nvSpPr>
      <dsp:spPr>
        <a:xfrm>
          <a:off x="6780696" y="2306421"/>
          <a:ext cx="2798010"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GB" sz="2800" b="1" kern="1200" dirty="0">
              <a:solidFill>
                <a:srgbClr val="FFC000"/>
              </a:solidFill>
            </a:rPr>
            <a:t>C</a:t>
          </a:r>
          <a:r>
            <a:rPr lang="en-GB" sz="2800" b="1" kern="1200" dirty="0"/>
            <a:t>onsider to explore further afield</a:t>
          </a:r>
          <a:endParaRPr lang="en-US" sz="2800" b="1" kern="1200" dirty="0"/>
        </a:p>
      </dsp:txBody>
      <dsp:txXfrm>
        <a:off x="6780696" y="2306421"/>
        <a:ext cx="2798010" cy="1305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E7FF6-8FB0-41EA-8D61-D13A75AF0E9A}" type="datetimeFigureOut">
              <a:rPr lang="en-GB" smtClean="0"/>
              <a:t>22/11/2022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9C7D6A-CB05-4ABC-8EC0-97DB87E106A1}" type="slidenum">
              <a:rPr lang="en-GB" smtClean="0"/>
              <a:t>‹#›</a:t>
            </a:fld>
            <a:endParaRPr lang="en-GB"/>
          </a:p>
        </p:txBody>
      </p:sp>
    </p:spTree>
    <p:extLst>
      <p:ext uri="{BB962C8B-B14F-4D97-AF65-F5344CB8AC3E}">
        <p14:creationId xmlns:p14="http://schemas.microsoft.com/office/powerpoint/2010/main" val="3966300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Hello, this is Claire. Here I would like to share some hints and tips about how you, as a translator, can optimise your use of search engines and avoid potential problems in web search.</a:t>
            </a:r>
          </a:p>
          <a:p>
            <a:r>
              <a:rPr lang="en-GB" sz="1400" dirty="0"/>
              <a:t>These practical suggestions are based on empirical evidence directly uncovered for this Element and from my previous publications. I hope that you will find them useful.</a:t>
            </a:r>
          </a:p>
          <a:p>
            <a:endParaRPr lang="en-GB" dirty="0"/>
          </a:p>
          <a:p>
            <a:endParaRPr lang="en-GB" dirty="0"/>
          </a:p>
        </p:txBody>
      </p:sp>
      <p:sp>
        <p:nvSpPr>
          <p:cNvPr id="4" name="Slide Number Placeholder 3"/>
          <p:cNvSpPr>
            <a:spLocks noGrp="1"/>
          </p:cNvSpPr>
          <p:nvPr>
            <p:ph type="sldNum" sz="quarter" idx="5"/>
          </p:nvPr>
        </p:nvSpPr>
        <p:spPr/>
        <p:txBody>
          <a:bodyPr/>
          <a:lstStyle/>
          <a:p>
            <a:fld id="{129C7D6A-CB05-4ABC-8EC0-97DB87E106A1}" type="slidenum">
              <a:rPr lang="en-GB" smtClean="0"/>
              <a:t>1</a:t>
            </a:fld>
            <a:endParaRPr lang="en-GB"/>
          </a:p>
        </p:txBody>
      </p:sp>
    </p:spTree>
    <p:extLst>
      <p:ext uri="{BB962C8B-B14F-4D97-AF65-F5344CB8AC3E}">
        <p14:creationId xmlns:p14="http://schemas.microsoft.com/office/powerpoint/2010/main" val="347654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So, here are the 3 hints and tips I would like to share with you, particularly in relation to how you can engage with search engine result page (or SERP) effectively.</a:t>
            </a:r>
          </a:p>
          <a:p>
            <a:r>
              <a:rPr lang="en-GB" sz="1400" dirty="0"/>
              <a:t>As you can see, they are A, Always investigate discrepancy; B, Beware of formatting and layouts; C, Consider to explore further afield.</a:t>
            </a:r>
          </a:p>
          <a:p>
            <a:endParaRPr lang="en-GB" dirty="0"/>
          </a:p>
        </p:txBody>
      </p:sp>
      <p:sp>
        <p:nvSpPr>
          <p:cNvPr id="4" name="Slide Number Placeholder 3"/>
          <p:cNvSpPr>
            <a:spLocks noGrp="1"/>
          </p:cNvSpPr>
          <p:nvPr>
            <p:ph type="sldNum" sz="quarter" idx="5"/>
          </p:nvPr>
        </p:nvSpPr>
        <p:spPr/>
        <p:txBody>
          <a:bodyPr/>
          <a:lstStyle/>
          <a:p>
            <a:fld id="{129C7D6A-CB05-4ABC-8EC0-97DB87E106A1}" type="slidenum">
              <a:rPr lang="en-GB" smtClean="0"/>
              <a:t>2</a:t>
            </a:fld>
            <a:endParaRPr lang="en-GB"/>
          </a:p>
        </p:txBody>
      </p:sp>
    </p:spTree>
    <p:extLst>
      <p:ext uri="{BB962C8B-B14F-4D97-AF65-F5344CB8AC3E}">
        <p14:creationId xmlns:p14="http://schemas.microsoft.com/office/powerpoint/2010/main" val="99337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So, let’s start with the A, Always investigate discrepancy.</a:t>
            </a:r>
          </a:p>
          <a:p>
            <a:r>
              <a:rPr lang="en-GB" sz="1400" dirty="0"/>
              <a:t>In this Element, it is often found that translators often encounter discrepancy or conflicting information on the Web. This in itself is nothing unusual. What is interesting though is that when the information found on the Web is in conflict with translators’ existing knowledge, translators’ visual attention is still more inclined to linger on information that agrees with rather than against their existing knowledge. </a:t>
            </a:r>
          </a:p>
          <a:p>
            <a:r>
              <a:rPr lang="en-GB" sz="1400" dirty="0"/>
              <a:t>Such unconscious behaviour or natural bias poses a risk for translators to miss or overlook conflicting but correct information on the Web. </a:t>
            </a:r>
          </a:p>
          <a:p>
            <a:r>
              <a:rPr lang="en-GB" sz="1400" dirty="0"/>
              <a:t>Of course, information on the Web is not always reliable and translators need to evaluate their reliability carefully. But, meanwhile, it is important to emphasise that translators should exercise extra caution when discrepancy arises between what is found on the Web and what exists in translators’ long term memory, given a natural bias can obscure translators’ access of information.</a:t>
            </a:r>
          </a:p>
          <a:p>
            <a:r>
              <a:rPr lang="en-GB" sz="1400" dirty="0"/>
              <a:t>So, there it is. The A, Always investigate discrepancy. </a:t>
            </a:r>
          </a:p>
        </p:txBody>
      </p:sp>
      <p:sp>
        <p:nvSpPr>
          <p:cNvPr id="4" name="Slide Number Placeholder 3"/>
          <p:cNvSpPr>
            <a:spLocks noGrp="1"/>
          </p:cNvSpPr>
          <p:nvPr>
            <p:ph type="sldNum" sz="quarter" idx="5"/>
          </p:nvPr>
        </p:nvSpPr>
        <p:spPr/>
        <p:txBody>
          <a:bodyPr/>
          <a:lstStyle/>
          <a:p>
            <a:fld id="{129C7D6A-CB05-4ABC-8EC0-97DB87E106A1}" type="slidenum">
              <a:rPr lang="en-GB" smtClean="0"/>
              <a:t>3</a:t>
            </a:fld>
            <a:endParaRPr lang="en-GB"/>
          </a:p>
        </p:txBody>
      </p:sp>
    </p:spTree>
    <p:extLst>
      <p:ext uri="{BB962C8B-B14F-4D97-AF65-F5344CB8AC3E}">
        <p14:creationId xmlns:p14="http://schemas.microsoft.com/office/powerpoint/2010/main" val="328562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move onto the B, Beware of formatting and layouts in search engine result page (or SERP).</a:t>
            </a:r>
          </a:p>
          <a:p>
            <a:r>
              <a:rPr lang="en-GB" dirty="0"/>
              <a:t>In search engine result page (or SERP), there are many different formatting and layouts. They are all competing for and attracting translators’ visual attention. For example,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q</a:t>
            </a:r>
            <a:r>
              <a:rPr lang="en-GB" dirty="0" err="1"/>
              <a:t>uery</a:t>
            </a:r>
            <a:r>
              <a:rPr lang="en-GB" dirty="0"/>
              <a:t> terms are often highlighted in the colour red or blue and sometimes in Bold letters in search engine result listing. Another typical example is that Neural Machine Translation (or NMT) results are often framed and placed on the top of SERP.  </a:t>
            </a:r>
          </a:p>
          <a:p>
            <a:r>
              <a:rPr lang="en-GB" dirty="0"/>
              <a:t>All these formatting and layouts can be useful to help guide translators’ attention to navigate through masses of information in SERP. However, the downside is that translators’ visual attention can be overwhelmed and easily drawn to the highlighted section and less attention is paid to the non-highlighted section where useful information may be missed. </a:t>
            </a:r>
          </a:p>
          <a:p>
            <a:r>
              <a:rPr lang="en-GB" dirty="0"/>
              <a:t>Therefore, the tip is to ‘resist the temptation’ to focus too much on the highlighted information and make sure that non-highlighted information is equally assessed and evaluated.</a:t>
            </a:r>
          </a:p>
          <a:p>
            <a:r>
              <a:rPr lang="en-GB" dirty="0"/>
              <a:t>So, that’s the B, Beware of formatting and layouts.</a:t>
            </a:r>
          </a:p>
        </p:txBody>
      </p:sp>
      <p:sp>
        <p:nvSpPr>
          <p:cNvPr id="4" name="Slide Number Placeholder 3"/>
          <p:cNvSpPr>
            <a:spLocks noGrp="1"/>
          </p:cNvSpPr>
          <p:nvPr>
            <p:ph type="sldNum" sz="quarter" idx="5"/>
          </p:nvPr>
        </p:nvSpPr>
        <p:spPr/>
        <p:txBody>
          <a:bodyPr/>
          <a:lstStyle/>
          <a:p>
            <a:fld id="{129C7D6A-CB05-4ABC-8EC0-97DB87E106A1}" type="slidenum">
              <a:rPr lang="en-GB" smtClean="0"/>
              <a:t>4</a:t>
            </a:fld>
            <a:endParaRPr lang="en-GB"/>
          </a:p>
        </p:txBody>
      </p:sp>
    </p:spTree>
    <p:extLst>
      <p:ext uri="{BB962C8B-B14F-4D97-AF65-F5344CB8AC3E}">
        <p14:creationId xmlns:p14="http://schemas.microsoft.com/office/powerpoint/2010/main" val="113406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the C, Consider to explore further afield.</a:t>
            </a:r>
          </a:p>
          <a:p>
            <a:r>
              <a:rPr lang="en-GB" dirty="0"/>
              <a:t>This tip is partly related to a research finding that as translators, we tend to only browse the first few search results and choose not to click on any hyperlinks in SERP. This is probably linked to the time-efficiency strategy that most translators choose to adhere to. After all, web search often represents a preceding part of the translation process only.</a:t>
            </a:r>
          </a:p>
          <a:p>
            <a:r>
              <a:rPr lang="en-GB" dirty="0"/>
              <a:t>However, when facing ‘arduous’ difficulty in locating relevant information, instead of posing new queries and starting a new query or search term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repeatedly</a:t>
            </a:r>
            <a:r>
              <a:rPr lang="en-GB" dirty="0"/>
              <a:t>, it is more effective for translators to explore further afield by either browsing further down in the existing search result list or by clicking on hyperlinks to investigate further. In other words, a more exploratory approach is favourable in this situation.</a:t>
            </a:r>
          </a:p>
          <a:p>
            <a:r>
              <a:rPr lang="en-GB" dirty="0"/>
              <a:t>So, there you are. The C, Consider to explore further afield.</a:t>
            </a:r>
          </a:p>
        </p:txBody>
      </p:sp>
      <p:sp>
        <p:nvSpPr>
          <p:cNvPr id="4" name="Slide Number Placeholder 3"/>
          <p:cNvSpPr>
            <a:spLocks noGrp="1"/>
          </p:cNvSpPr>
          <p:nvPr>
            <p:ph type="sldNum" sz="quarter" idx="5"/>
          </p:nvPr>
        </p:nvSpPr>
        <p:spPr/>
        <p:txBody>
          <a:bodyPr/>
          <a:lstStyle/>
          <a:p>
            <a:fld id="{129C7D6A-CB05-4ABC-8EC0-97DB87E106A1}" type="slidenum">
              <a:rPr lang="en-GB" smtClean="0"/>
              <a:t>5</a:t>
            </a:fld>
            <a:endParaRPr lang="en-GB"/>
          </a:p>
        </p:txBody>
      </p:sp>
    </p:spTree>
    <p:extLst>
      <p:ext uri="{BB962C8B-B14F-4D97-AF65-F5344CB8AC3E}">
        <p14:creationId xmlns:p14="http://schemas.microsoft.com/office/powerpoint/2010/main" val="3289950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imes New Roman" panose="02020603050405020304" pitchFamily="18" charset="0"/>
                <a:ea typeface="DengXian" panose="02010600030101010101" pitchFamily="2" charset="-122"/>
              </a:rPr>
              <a:t>As a conclusion, translators will benefit from learning more about search engines and be aware of potential traps that they may stumble across in order to navigate the web successfully.</a:t>
            </a:r>
          </a:p>
          <a:p>
            <a:r>
              <a:rPr lang="en-GB" sz="1200" dirty="0">
                <a:effectLst/>
                <a:latin typeface="Times New Roman" panose="02020603050405020304" pitchFamily="18" charset="0"/>
                <a:ea typeface="DengXian" panose="02010600030101010101" pitchFamily="2" charset="-122"/>
              </a:rPr>
              <a:t>To quote myself in this Element, “We live in an era of increasing dominance and reliance on the Web and web-based technology. There is no exception for translators. Almost every aspect of translators’ work is bound to be framed and affected by the wider digital landscape. There are still so much unknown to be learned and discovered. In many ways, I hope that this Element and these hints and tips serve as a beginning, not an end to a quest of continuous learning and discovery.”</a:t>
            </a:r>
          </a:p>
          <a:p>
            <a:r>
              <a:rPr lang="en-GB" sz="1200" dirty="0">
                <a:effectLst/>
                <a:latin typeface="Times New Roman" panose="02020603050405020304" pitchFamily="18" charset="0"/>
                <a:ea typeface="DengXian" panose="02010600030101010101" pitchFamily="2" charset="-122"/>
              </a:rPr>
              <a:t>Thank you for watching.</a:t>
            </a:r>
            <a:endParaRPr lang="en-GB" dirty="0"/>
          </a:p>
        </p:txBody>
      </p:sp>
      <p:sp>
        <p:nvSpPr>
          <p:cNvPr id="4" name="Slide Number Placeholder 3"/>
          <p:cNvSpPr>
            <a:spLocks noGrp="1"/>
          </p:cNvSpPr>
          <p:nvPr>
            <p:ph type="sldNum" sz="quarter" idx="5"/>
          </p:nvPr>
        </p:nvSpPr>
        <p:spPr/>
        <p:txBody>
          <a:bodyPr/>
          <a:lstStyle/>
          <a:p>
            <a:fld id="{129C7D6A-CB05-4ABC-8EC0-97DB87E106A1}" type="slidenum">
              <a:rPr lang="en-GB" smtClean="0"/>
              <a:t>6</a:t>
            </a:fld>
            <a:endParaRPr lang="en-GB"/>
          </a:p>
        </p:txBody>
      </p:sp>
    </p:spTree>
    <p:extLst>
      <p:ext uri="{BB962C8B-B14F-4D97-AF65-F5344CB8AC3E}">
        <p14:creationId xmlns:p14="http://schemas.microsoft.com/office/powerpoint/2010/main" val="131469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DAA1A7-2AE0-4EE0-BEF9-04DEF68BE161}"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F50528-61F0-4600-9A9F-A3812075B48F}" type="slidenum">
              <a:rPr lang="en-GB" smtClean="0"/>
              <a:t>‹#›</a:t>
            </a:fld>
            <a:endParaRPr lang="en-GB"/>
          </a:p>
        </p:txBody>
      </p:sp>
    </p:spTree>
    <p:extLst>
      <p:ext uri="{BB962C8B-B14F-4D97-AF65-F5344CB8AC3E}">
        <p14:creationId xmlns:p14="http://schemas.microsoft.com/office/powerpoint/2010/main" val="3768448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DAA1A7-2AE0-4EE0-BEF9-04DEF68BE161}"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F50528-61F0-4600-9A9F-A3812075B48F}" type="slidenum">
              <a:rPr lang="en-GB" smtClean="0"/>
              <a:t>‹#›</a:t>
            </a:fld>
            <a:endParaRPr lang="en-GB"/>
          </a:p>
        </p:txBody>
      </p:sp>
    </p:spTree>
    <p:extLst>
      <p:ext uri="{BB962C8B-B14F-4D97-AF65-F5344CB8AC3E}">
        <p14:creationId xmlns:p14="http://schemas.microsoft.com/office/powerpoint/2010/main" val="1215473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40DAA1A7-2AE0-4EE0-BEF9-04DEF68BE161}" type="datetimeFigureOut">
              <a:rPr lang="en-GB" smtClean="0"/>
              <a:t>22/11/2022</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FBF50528-61F0-4600-9A9F-A3812075B48F}" type="slidenum">
              <a:rPr lang="en-GB" smtClean="0"/>
              <a:t>‹#›</a:t>
            </a:fld>
            <a:endParaRPr lang="en-GB"/>
          </a:p>
        </p:txBody>
      </p:sp>
    </p:spTree>
    <p:extLst>
      <p:ext uri="{BB962C8B-B14F-4D97-AF65-F5344CB8AC3E}">
        <p14:creationId xmlns:p14="http://schemas.microsoft.com/office/powerpoint/2010/main" val="50562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DAA1A7-2AE0-4EE0-BEF9-04DEF68BE161}"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F50528-61F0-4600-9A9F-A3812075B48F}" type="slidenum">
              <a:rPr lang="en-GB" smtClean="0"/>
              <a:t>‹#›</a:t>
            </a:fld>
            <a:endParaRPr lang="en-GB"/>
          </a:p>
        </p:txBody>
      </p:sp>
    </p:spTree>
    <p:extLst>
      <p:ext uri="{BB962C8B-B14F-4D97-AF65-F5344CB8AC3E}">
        <p14:creationId xmlns:p14="http://schemas.microsoft.com/office/powerpoint/2010/main" val="135133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40DAA1A7-2AE0-4EE0-BEF9-04DEF68BE161}" type="datetimeFigureOut">
              <a:rPr lang="en-GB" smtClean="0"/>
              <a:t>22/11/2022</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BF50528-61F0-4600-9A9F-A3812075B48F}" type="slidenum">
              <a:rPr lang="en-GB" smtClean="0"/>
              <a:t>‹#›</a:t>
            </a:fld>
            <a:endParaRPr lang="en-GB"/>
          </a:p>
        </p:txBody>
      </p:sp>
    </p:spTree>
    <p:extLst>
      <p:ext uri="{BB962C8B-B14F-4D97-AF65-F5344CB8AC3E}">
        <p14:creationId xmlns:p14="http://schemas.microsoft.com/office/powerpoint/2010/main" val="363883000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DAA1A7-2AE0-4EE0-BEF9-04DEF68BE161}" type="datetimeFigureOut">
              <a:rPr lang="en-GB" smtClean="0"/>
              <a:t>22/11/2022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F50528-61F0-4600-9A9F-A3812075B48F}" type="slidenum">
              <a:rPr lang="en-GB" smtClean="0"/>
              <a:t>‹#›</a:t>
            </a:fld>
            <a:endParaRPr lang="en-GB"/>
          </a:p>
        </p:txBody>
      </p:sp>
    </p:spTree>
    <p:extLst>
      <p:ext uri="{BB962C8B-B14F-4D97-AF65-F5344CB8AC3E}">
        <p14:creationId xmlns:p14="http://schemas.microsoft.com/office/powerpoint/2010/main" val="3922578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DAA1A7-2AE0-4EE0-BEF9-04DEF68BE161}" type="datetimeFigureOut">
              <a:rPr lang="en-GB" smtClean="0"/>
              <a:t>22/11/2022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F50528-61F0-4600-9A9F-A3812075B48F}" type="slidenum">
              <a:rPr lang="en-GB" smtClean="0"/>
              <a:t>‹#›</a:t>
            </a:fld>
            <a:endParaRPr lang="en-GB"/>
          </a:p>
        </p:txBody>
      </p:sp>
    </p:spTree>
    <p:extLst>
      <p:ext uri="{BB962C8B-B14F-4D97-AF65-F5344CB8AC3E}">
        <p14:creationId xmlns:p14="http://schemas.microsoft.com/office/powerpoint/2010/main" val="3565599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DAA1A7-2AE0-4EE0-BEF9-04DEF68BE161}" type="datetimeFigureOut">
              <a:rPr lang="en-GB" smtClean="0"/>
              <a:t>22/11/2022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F50528-61F0-4600-9A9F-A3812075B48F}" type="slidenum">
              <a:rPr lang="en-GB" smtClean="0"/>
              <a:t>‹#›</a:t>
            </a:fld>
            <a:endParaRPr lang="en-GB"/>
          </a:p>
        </p:txBody>
      </p:sp>
    </p:spTree>
    <p:extLst>
      <p:ext uri="{BB962C8B-B14F-4D97-AF65-F5344CB8AC3E}">
        <p14:creationId xmlns:p14="http://schemas.microsoft.com/office/powerpoint/2010/main" val="421987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AA1A7-2AE0-4EE0-BEF9-04DEF68BE161}" type="datetimeFigureOut">
              <a:rPr lang="en-GB" smtClean="0"/>
              <a:t>22/11/2022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F50528-61F0-4600-9A9F-A3812075B48F}" type="slidenum">
              <a:rPr lang="en-GB" smtClean="0"/>
              <a:t>‹#›</a:t>
            </a:fld>
            <a:endParaRPr lang="en-GB"/>
          </a:p>
        </p:txBody>
      </p:sp>
    </p:spTree>
    <p:extLst>
      <p:ext uri="{BB962C8B-B14F-4D97-AF65-F5344CB8AC3E}">
        <p14:creationId xmlns:p14="http://schemas.microsoft.com/office/powerpoint/2010/main" val="386533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DAA1A7-2AE0-4EE0-BEF9-04DEF68BE161}" type="datetimeFigureOut">
              <a:rPr lang="en-GB" smtClean="0"/>
              <a:t>22/11/2022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F50528-61F0-4600-9A9F-A3812075B48F}" type="slidenum">
              <a:rPr lang="en-GB" smtClean="0"/>
              <a:t>‹#›</a:t>
            </a:fld>
            <a:endParaRPr lang="en-GB"/>
          </a:p>
        </p:txBody>
      </p:sp>
    </p:spTree>
    <p:extLst>
      <p:ext uri="{BB962C8B-B14F-4D97-AF65-F5344CB8AC3E}">
        <p14:creationId xmlns:p14="http://schemas.microsoft.com/office/powerpoint/2010/main" val="401979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DAA1A7-2AE0-4EE0-BEF9-04DEF68BE161}" type="datetimeFigureOut">
              <a:rPr lang="en-GB" smtClean="0"/>
              <a:t>22/11/2022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F50528-61F0-4600-9A9F-A3812075B48F}" type="slidenum">
              <a:rPr lang="en-GB" smtClean="0"/>
              <a:t>‹#›</a:t>
            </a:fld>
            <a:endParaRPr lang="en-GB"/>
          </a:p>
        </p:txBody>
      </p:sp>
    </p:spTree>
    <p:extLst>
      <p:ext uri="{BB962C8B-B14F-4D97-AF65-F5344CB8AC3E}">
        <p14:creationId xmlns:p14="http://schemas.microsoft.com/office/powerpoint/2010/main" val="727742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0DAA1A7-2AE0-4EE0-BEF9-04DEF68BE161}" type="datetimeFigureOut">
              <a:rPr lang="en-GB" smtClean="0"/>
              <a:t>22/11/2022</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FBF50528-61F0-4600-9A9F-A3812075B48F}" type="slidenum">
              <a:rPr lang="en-GB" smtClean="0"/>
              <a:t>‹#›</a:t>
            </a:fld>
            <a:endParaRPr lang="en-GB"/>
          </a:p>
        </p:txBody>
      </p:sp>
    </p:spTree>
    <p:extLst>
      <p:ext uri="{BB962C8B-B14F-4D97-AF65-F5344CB8AC3E}">
        <p14:creationId xmlns:p14="http://schemas.microsoft.com/office/powerpoint/2010/main" val="12035442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Question marks in a line and one question mark is lit">
            <a:extLst>
              <a:ext uri="{FF2B5EF4-FFF2-40B4-BE49-F238E27FC236}">
                <a16:creationId xmlns:a16="http://schemas.microsoft.com/office/drawing/2014/main" id="{DAE42FA7-E7C2-E1CD-BB51-766C88E647D4}"/>
              </a:ext>
            </a:extLst>
          </p:cNvPr>
          <p:cNvPicPr>
            <a:picLocks noChangeAspect="1"/>
          </p:cNvPicPr>
          <p:nvPr/>
        </p:nvPicPr>
        <p:blipFill rotWithShape="1">
          <a:blip r:embed="rId5">
            <a:duotone>
              <a:schemeClr val="bg2">
                <a:shade val="45000"/>
                <a:satMod val="135000"/>
              </a:schemeClr>
              <a:prstClr val="white"/>
            </a:duotone>
            <a:alphaModFix amt="65000"/>
          </a:blip>
          <a:srcRect t="2148" b="13583"/>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FE409147-9C8A-4E37-878B-8EA26E282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40AB0121-89C2-5BE9-E920-41D2E784B186}"/>
              </a:ext>
            </a:extLst>
          </p:cNvPr>
          <p:cNvSpPr>
            <a:spLocks noGrp="1"/>
          </p:cNvSpPr>
          <p:nvPr>
            <p:ph type="ctrTitle"/>
          </p:nvPr>
        </p:nvSpPr>
        <p:spPr>
          <a:xfrm>
            <a:off x="365759" y="2194560"/>
            <a:ext cx="11471565" cy="1739347"/>
          </a:xfrm>
        </p:spPr>
        <p:txBody>
          <a:bodyPr>
            <a:normAutofit/>
          </a:bodyPr>
          <a:lstStyle/>
          <a:p>
            <a:r>
              <a:rPr lang="en-GB" sz="6600" b="1" dirty="0"/>
              <a:t>Hints and Tips</a:t>
            </a:r>
          </a:p>
        </p:txBody>
      </p:sp>
      <p:sp>
        <p:nvSpPr>
          <p:cNvPr id="3" name="Subtitle 2">
            <a:extLst>
              <a:ext uri="{FF2B5EF4-FFF2-40B4-BE49-F238E27FC236}">
                <a16:creationId xmlns:a16="http://schemas.microsoft.com/office/drawing/2014/main" id="{FFA66441-FFD1-9C03-4CA5-0D0722323B0C}"/>
              </a:ext>
            </a:extLst>
          </p:cNvPr>
          <p:cNvSpPr>
            <a:spLocks noGrp="1"/>
          </p:cNvSpPr>
          <p:nvPr>
            <p:ph type="subTitle" idx="1"/>
          </p:nvPr>
        </p:nvSpPr>
        <p:spPr>
          <a:xfrm>
            <a:off x="1524000" y="3996250"/>
            <a:ext cx="9144000" cy="1309255"/>
          </a:xfrm>
        </p:spPr>
        <p:txBody>
          <a:bodyPr>
            <a:normAutofit/>
          </a:bodyPr>
          <a:lstStyle/>
          <a:p>
            <a:r>
              <a:rPr lang="en-GB" sz="3600" b="1" dirty="0"/>
              <a:t>Translators’ use of search engines</a:t>
            </a:r>
          </a:p>
        </p:txBody>
      </p:sp>
      <p:pic>
        <p:nvPicPr>
          <p:cNvPr id="4" name="Audio 3">
            <a:hlinkClick r:id="" action="ppaction://media"/>
            <a:extLst>
              <a:ext uri="{FF2B5EF4-FFF2-40B4-BE49-F238E27FC236}">
                <a16:creationId xmlns:a16="http://schemas.microsoft.com/office/drawing/2014/main" id="{8E4DE36D-B5A8-BBC9-4788-38D7D26281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2522020"/>
      </p:ext>
    </p:extLst>
  </p:cSld>
  <p:clrMapOvr>
    <a:masterClrMapping/>
  </p:clrMapOvr>
  <mc:AlternateContent xmlns:mc="http://schemas.openxmlformats.org/markup-compatibility/2006">
    <mc:Choice xmlns:p14="http://schemas.microsoft.com/office/powerpoint/2010/main" Requires="p14">
      <p:transition spd="slow" p14:dur="2000" advTm="31993"/>
    </mc:Choice>
    <mc:Fallback>
      <p:transition spd="slow" advTm="31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D914-7B78-9366-80EF-1CEED20E151C}"/>
              </a:ext>
            </a:extLst>
          </p:cNvPr>
          <p:cNvSpPr>
            <a:spLocks noGrp="1"/>
          </p:cNvSpPr>
          <p:nvPr>
            <p:ph type="title"/>
          </p:nvPr>
        </p:nvSpPr>
        <p:spPr>
          <a:xfrm>
            <a:off x="585216" y="284176"/>
            <a:ext cx="10863071" cy="1471472"/>
          </a:xfrm>
        </p:spPr>
        <p:txBody>
          <a:bodyPr/>
          <a:lstStyle/>
          <a:p>
            <a:r>
              <a:rPr lang="en-GB" b="1" dirty="0"/>
              <a:t>the ABC of </a:t>
            </a:r>
            <a:r>
              <a:rPr kumimoji="0" lang="en-GB" sz="4000" b="1" i="0" u="none" strike="noStrike" kern="1200" cap="all" spc="0" normalizeH="0" baseline="0" noProof="0" dirty="0">
                <a:ln>
                  <a:noFill/>
                </a:ln>
                <a:solidFill>
                  <a:srgbClr val="099BDD"/>
                </a:solidFill>
                <a:effectLst/>
                <a:uLnTx/>
                <a:uFillTx/>
                <a:latin typeface="Corbel" panose="020B0503020204020204"/>
                <a:ea typeface="+mj-ea"/>
                <a:cs typeface="+mj-cs"/>
              </a:rPr>
              <a:t>Search engine Hints and tips </a:t>
            </a:r>
            <a:endParaRPr lang="en-GB" b="1" dirty="0"/>
          </a:p>
        </p:txBody>
      </p:sp>
      <p:graphicFrame>
        <p:nvGraphicFramePr>
          <p:cNvPr id="5" name="Content Placeholder 2">
            <a:extLst>
              <a:ext uri="{FF2B5EF4-FFF2-40B4-BE49-F238E27FC236}">
                <a16:creationId xmlns:a16="http://schemas.microsoft.com/office/drawing/2014/main" id="{F4C04023-B8D1-96EE-B949-9E905E12EB5A}"/>
              </a:ext>
            </a:extLst>
          </p:cNvPr>
          <p:cNvGraphicFramePr>
            <a:graphicFrameLocks noGrp="1"/>
          </p:cNvGraphicFramePr>
          <p:nvPr>
            <p:ph idx="1"/>
            <p:extLst>
              <p:ext uri="{D42A27DB-BD31-4B8C-83A1-F6EECF244321}">
                <p14:modId xmlns:p14="http://schemas.microsoft.com/office/powerpoint/2010/main" val="2524912673"/>
              </p:ext>
            </p:extLst>
          </p:nvPr>
        </p:nvGraphicFramePr>
        <p:xfrm>
          <a:off x="1202919" y="2011680"/>
          <a:ext cx="9784080" cy="42062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038B7762-887F-953A-9725-172B932C03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44184999"/>
      </p:ext>
    </p:extLst>
  </p:cSld>
  <p:clrMapOvr>
    <a:masterClrMapping/>
  </p:clrMapOvr>
  <mc:AlternateContent xmlns:mc="http://schemas.openxmlformats.org/markup-compatibility/2006">
    <mc:Choice xmlns:p14="http://schemas.microsoft.com/office/powerpoint/2010/main" Requires="p14">
      <p:transition spd="slow" p14:dur="2000" advTm="35141"/>
    </mc:Choice>
    <mc:Fallback>
      <p:transition spd="slow" advTm="35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0ACF-1FEE-2D7F-F377-97F2F0D80B43}"/>
              </a:ext>
            </a:extLst>
          </p:cNvPr>
          <p:cNvSpPr>
            <a:spLocks noGrp="1"/>
          </p:cNvSpPr>
          <p:nvPr>
            <p:ph type="title"/>
          </p:nvPr>
        </p:nvSpPr>
        <p:spPr/>
        <p:txBody>
          <a:bodyPr/>
          <a:lstStyle/>
          <a:p>
            <a:pPr algn="ctr"/>
            <a:r>
              <a:rPr lang="en-GB" b="1" dirty="0"/>
              <a:t>The </a:t>
            </a:r>
            <a:r>
              <a:rPr lang="en-GB" b="1" dirty="0">
                <a:solidFill>
                  <a:srgbClr val="FFC000"/>
                </a:solidFill>
              </a:rPr>
              <a:t>A</a:t>
            </a:r>
          </a:p>
        </p:txBody>
      </p:sp>
      <p:sp>
        <p:nvSpPr>
          <p:cNvPr id="3" name="Content Placeholder 2">
            <a:extLst>
              <a:ext uri="{FF2B5EF4-FFF2-40B4-BE49-F238E27FC236}">
                <a16:creationId xmlns:a16="http://schemas.microsoft.com/office/drawing/2014/main" id="{101B1135-0AE3-89EE-4CA1-725B657BE84F}"/>
              </a:ext>
            </a:extLst>
          </p:cNvPr>
          <p:cNvSpPr>
            <a:spLocks noGrp="1"/>
          </p:cNvSpPr>
          <p:nvPr>
            <p:ph idx="1"/>
          </p:nvPr>
        </p:nvSpPr>
        <p:spPr/>
        <p:txBody>
          <a:bodyPr/>
          <a:lstStyle/>
          <a:p>
            <a:pPr>
              <a:lnSpc>
                <a:spcPct val="107000"/>
              </a:lnSpc>
              <a:spcAft>
                <a:spcPts val="800"/>
              </a:spcAft>
            </a:pPr>
            <a:r>
              <a:rPr kumimoji="0" lang="en-GB" sz="3600" b="0" i="0" u="none" strike="noStrike" kern="1200" cap="none" spc="0" normalizeH="0" baseline="0" noProof="0" dirty="0">
                <a:ln>
                  <a:noFill/>
                </a:ln>
                <a:solidFill>
                  <a:srgbClr val="FFC000"/>
                </a:solidFill>
                <a:effectLst/>
                <a:uLnTx/>
                <a:uFillTx/>
                <a:latin typeface="Calibri" panose="020F0502020204030204"/>
                <a:ea typeface="+mn-ea"/>
                <a:cs typeface="+mn-cs"/>
              </a:rPr>
              <a:t>A</a:t>
            </a:r>
            <a:r>
              <a:rPr kumimoji="0" lang="en-GB" sz="3600" b="0" i="0" u="none" strike="noStrike" kern="1200" cap="none" spc="0" normalizeH="0" baseline="0" noProof="0" dirty="0">
                <a:ln>
                  <a:noFill/>
                </a:ln>
                <a:effectLst/>
                <a:uLnTx/>
                <a:uFillTx/>
                <a:latin typeface="Calibri" panose="020F0502020204030204"/>
                <a:ea typeface="+mn-ea"/>
                <a:cs typeface="+mn-cs"/>
              </a:rPr>
              <a:t>lways investigate discrepancy</a:t>
            </a:r>
          </a:p>
          <a:p>
            <a:pPr>
              <a:lnSpc>
                <a:spcPct val="107000"/>
              </a:lnSpc>
              <a:spcAft>
                <a:spcPts val="800"/>
              </a:spcAft>
            </a:pPr>
            <a:r>
              <a:rPr lang="en-GB" sz="3600" dirty="0">
                <a:latin typeface="Calibri" panose="020F0502020204030204"/>
              </a:rPr>
              <a:t>In particular, when discrepancy arises between what is found </a:t>
            </a:r>
            <a:r>
              <a:rPr lang="en-GB" sz="3600" dirty="0">
                <a:latin typeface="Calibri" panose="020F0502020204030204" pitchFamily="34" charset="0"/>
                <a:ea typeface="DengXian" panose="02010600030101010101" pitchFamily="2" charset="-122"/>
                <a:cs typeface="Times New Roman" panose="02020603050405020304" pitchFamily="18" charset="0"/>
              </a:rPr>
              <a:t>on the Web and </a:t>
            </a:r>
            <a:r>
              <a:rPr lang="en-GB" sz="3600" dirty="0">
                <a:effectLst/>
                <a:latin typeface="Calibri" panose="020F0502020204030204" pitchFamily="34" charset="0"/>
                <a:ea typeface="DengXian" panose="02010600030101010101" pitchFamily="2" charset="-122"/>
                <a:cs typeface="Times New Roman" panose="02020603050405020304" pitchFamily="18" charset="0"/>
              </a:rPr>
              <a:t>what you know (or what you think you know).</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pic>
        <p:nvPicPr>
          <p:cNvPr id="4" name="Picture 3">
            <a:extLst>
              <a:ext uri="{FF2B5EF4-FFF2-40B4-BE49-F238E27FC236}">
                <a16:creationId xmlns:a16="http://schemas.microsoft.com/office/drawing/2014/main" id="{D354B2E5-61B8-DDA8-E2AA-7D2260F17047}"/>
              </a:ext>
            </a:extLst>
          </p:cNvPr>
          <p:cNvPicPr>
            <a:picLocks noChangeAspect="1"/>
          </p:cNvPicPr>
          <p:nvPr/>
        </p:nvPicPr>
        <p:blipFill>
          <a:blip r:embed="rId5"/>
          <a:stretch>
            <a:fillRect/>
          </a:stretch>
        </p:blipFill>
        <p:spPr>
          <a:xfrm>
            <a:off x="7194056" y="485235"/>
            <a:ext cx="1261981" cy="1261981"/>
          </a:xfrm>
          <a:prstGeom prst="rect">
            <a:avLst/>
          </a:prstGeom>
        </p:spPr>
      </p:pic>
      <p:pic>
        <p:nvPicPr>
          <p:cNvPr id="5" name="Audio 4">
            <a:hlinkClick r:id="" action="ppaction://media"/>
            <a:extLst>
              <a:ext uri="{FF2B5EF4-FFF2-40B4-BE49-F238E27FC236}">
                <a16:creationId xmlns:a16="http://schemas.microsoft.com/office/drawing/2014/main" id="{646634BC-9334-D53E-A3CF-783197E8EC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3729595"/>
      </p:ext>
    </p:extLst>
  </p:cSld>
  <p:clrMapOvr>
    <a:masterClrMapping/>
  </p:clrMapOvr>
  <mc:AlternateContent xmlns:mc="http://schemas.openxmlformats.org/markup-compatibility/2006">
    <mc:Choice xmlns:p14="http://schemas.microsoft.com/office/powerpoint/2010/main" Requires="p14">
      <p:transition spd="slow" p14:dur="2000" advTm="108331"/>
    </mc:Choice>
    <mc:Fallback>
      <p:transition spd="slow" advTm="108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6AAB-A5B7-058E-9571-A0D315657474}"/>
              </a:ext>
            </a:extLst>
          </p:cNvPr>
          <p:cNvSpPr>
            <a:spLocks noGrp="1"/>
          </p:cNvSpPr>
          <p:nvPr>
            <p:ph type="title"/>
          </p:nvPr>
        </p:nvSpPr>
        <p:spPr/>
        <p:txBody>
          <a:bodyPr/>
          <a:lstStyle/>
          <a:p>
            <a:pPr algn="ctr"/>
            <a:r>
              <a:rPr lang="en-GB" b="1" dirty="0"/>
              <a:t>The </a:t>
            </a:r>
            <a:r>
              <a:rPr lang="en-GB" b="1" dirty="0">
                <a:solidFill>
                  <a:srgbClr val="FFC000"/>
                </a:solidFill>
              </a:rPr>
              <a:t>B </a:t>
            </a:r>
          </a:p>
        </p:txBody>
      </p:sp>
      <p:sp>
        <p:nvSpPr>
          <p:cNvPr id="3" name="Content Placeholder 2">
            <a:extLst>
              <a:ext uri="{FF2B5EF4-FFF2-40B4-BE49-F238E27FC236}">
                <a16:creationId xmlns:a16="http://schemas.microsoft.com/office/drawing/2014/main" id="{3AE79520-68C2-9216-DEF2-D1064513C9F1}"/>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rgbClr val="FFC000"/>
                </a:solidFill>
                <a:effectLst/>
                <a:uLnTx/>
                <a:uFillTx/>
                <a:latin typeface="Calibri" panose="020F0502020204030204"/>
                <a:ea typeface="+mn-ea"/>
                <a:cs typeface="+mn-cs"/>
              </a:rPr>
              <a:t>B</a:t>
            </a:r>
            <a:r>
              <a:rPr kumimoji="0" lang="en-GB" sz="3600" b="0" i="0" u="none" strike="noStrike" kern="1200" cap="none" spc="0" normalizeH="0" baseline="0" noProof="0" dirty="0">
                <a:ln>
                  <a:noFill/>
                </a:ln>
                <a:effectLst/>
                <a:uLnTx/>
                <a:uFillTx/>
                <a:latin typeface="Calibri" panose="020F0502020204030204"/>
                <a:ea typeface="+mn-ea"/>
                <a:cs typeface="+mn-cs"/>
              </a:rPr>
              <a:t>eware of formatting and layouts in search engine result page (SERP).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3600" b="0"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effectLst/>
                <a:uLnTx/>
                <a:uFillTx/>
                <a:latin typeface="Calibri" panose="020F0502020204030204"/>
                <a:ea typeface="+mn-ea"/>
                <a:cs typeface="+mn-cs"/>
              </a:rPr>
              <a:t> Modern SERP often incorporates many different formatting and layouts that are designed to compete and attract visual attention. </a:t>
            </a:r>
          </a:p>
          <a:p>
            <a:pPr marL="0" indent="0">
              <a:buNone/>
            </a:pPr>
            <a:endParaRPr lang="en-GB" dirty="0"/>
          </a:p>
        </p:txBody>
      </p:sp>
      <p:sp>
        <p:nvSpPr>
          <p:cNvPr id="4" name="Rectangle 3" descr="Open Folder">
            <a:extLst>
              <a:ext uri="{FF2B5EF4-FFF2-40B4-BE49-F238E27FC236}">
                <a16:creationId xmlns:a16="http://schemas.microsoft.com/office/drawing/2014/main" id="{A4191BFA-D491-941E-8AC7-3C89118ED987}"/>
              </a:ext>
            </a:extLst>
          </p:cNvPr>
          <p:cNvSpPr/>
          <p:nvPr/>
        </p:nvSpPr>
        <p:spPr>
          <a:xfrm>
            <a:off x="7395001" y="284176"/>
            <a:ext cx="1259104" cy="125910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 name="Audio 4">
            <a:hlinkClick r:id="" action="ppaction://media"/>
            <a:extLst>
              <a:ext uri="{FF2B5EF4-FFF2-40B4-BE49-F238E27FC236}">
                <a16:creationId xmlns:a16="http://schemas.microsoft.com/office/drawing/2014/main" id="{04802745-83BC-CCFF-07B1-C2C7A024B2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8541122"/>
      </p:ext>
    </p:extLst>
  </p:cSld>
  <p:clrMapOvr>
    <a:masterClrMapping/>
  </p:clrMapOvr>
  <mc:AlternateContent xmlns:mc="http://schemas.openxmlformats.org/markup-compatibility/2006">
    <mc:Choice xmlns:p14="http://schemas.microsoft.com/office/powerpoint/2010/main" Requires="p14">
      <p:transition spd="slow" p14:dur="2000" advTm="120521"/>
    </mc:Choice>
    <mc:Fallback>
      <p:transition spd="slow" advTm="12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F3FA6-0795-F79B-AFCE-456360340F24}"/>
              </a:ext>
            </a:extLst>
          </p:cNvPr>
          <p:cNvSpPr>
            <a:spLocks noGrp="1"/>
          </p:cNvSpPr>
          <p:nvPr>
            <p:ph type="title"/>
          </p:nvPr>
        </p:nvSpPr>
        <p:spPr/>
        <p:txBody>
          <a:bodyPr/>
          <a:lstStyle/>
          <a:p>
            <a:pPr algn="ctr"/>
            <a:r>
              <a:rPr lang="en-GB" b="1" dirty="0"/>
              <a:t>The </a:t>
            </a:r>
            <a:r>
              <a:rPr lang="en-GB" b="1" dirty="0">
                <a:solidFill>
                  <a:srgbClr val="FFC000"/>
                </a:solidFill>
              </a:rPr>
              <a:t>C  </a:t>
            </a:r>
          </a:p>
        </p:txBody>
      </p:sp>
      <p:sp>
        <p:nvSpPr>
          <p:cNvPr id="3" name="Content Placeholder 2">
            <a:extLst>
              <a:ext uri="{FF2B5EF4-FFF2-40B4-BE49-F238E27FC236}">
                <a16:creationId xmlns:a16="http://schemas.microsoft.com/office/drawing/2014/main" id="{92D4610D-4139-DCDD-C157-9DBCCC7ED2CE}"/>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rgbClr val="FFC000"/>
                </a:solidFill>
                <a:effectLst/>
                <a:uLnTx/>
                <a:uFillTx/>
                <a:latin typeface="Calibri" panose="020F0502020204030204"/>
                <a:ea typeface="+mn-ea"/>
                <a:cs typeface="+mn-cs"/>
              </a:rPr>
              <a:t>C</a:t>
            </a:r>
            <a:r>
              <a:rPr kumimoji="0" lang="en-GB" sz="3600" b="0" i="0" u="none" strike="noStrike" kern="1200" cap="none" spc="0" normalizeH="0" baseline="0" noProof="0" dirty="0">
                <a:ln>
                  <a:noFill/>
                </a:ln>
                <a:effectLst/>
                <a:uLnTx/>
                <a:uFillTx/>
                <a:latin typeface="Calibri" panose="020F0502020204030204"/>
                <a:ea typeface="+mn-ea"/>
                <a:cs typeface="+mn-cs"/>
              </a:rPr>
              <a:t>onsider to explore further afield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3600" b="0"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3600" dirty="0">
                <a:latin typeface="Calibri" panose="020F0502020204030204"/>
              </a:rPr>
              <a:t>This is especially important </a:t>
            </a:r>
            <a:r>
              <a:rPr lang="en-GB" sz="3600" dirty="0">
                <a:effectLst/>
                <a:latin typeface="Calibri" panose="020F0502020204030204" pitchFamily="34" charset="0"/>
                <a:ea typeface="DengXian" panose="02010600030101010101" pitchFamily="2" charset="-122"/>
                <a:cs typeface="Times New Roman" panose="02020603050405020304" pitchFamily="18" charset="0"/>
              </a:rPr>
              <a:t>when facing difficulties in locating relevant information on the Web.</a:t>
            </a:r>
            <a:endParaRPr kumimoji="0" lang="en-GB" sz="3600" b="0" i="0" u="none" strike="noStrike" kern="1200" cap="none" spc="0" normalizeH="0" baseline="0" noProof="0" dirty="0">
              <a:ln>
                <a:noFill/>
              </a:ln>
              <a:effectLst/>
              <a:uLnTx/>
              <a:uFillTx/>
              <a:latin typeface="Calibri" panose="020F0502020204030204"/>
              <a:ea typeface="+mn-ea"/>
              <a:cs typeface="+mn-cs"/>
            </a:endParaRPr>
          </a:p>
          <a:p>
            <a:endParaRPr lang="en-GB" dirty="0"/>
          </a:p>
        </p:txBody>
      </p:sp>
      <p:sp>
        <p:nvSpPr>
          <p:cNvPr id="4" name="Rectangle 3" descr="Head with Gears">
            <a:extLst>
              <a:ext uri="{FF2B5EF4-FFF2-40B4-BE49-F238E27FC236}">
                <a16:creationId xmlns:a16="http://schemas.microsoft.com/office/drawing/2014/main" id="{0A12135A-D53A-7AF1-6BB4-7C1CFA0F0C69}"/>
              </a:ext>
            </a:extLst>
          </p:cNvPr>
          <p:cNvSpPr/>
          <p:nvPr/>
        </p:nvSpPr>
        <p:spPr>
          <a:xfrm>
            <a:off x="7611132" y="409004"/>
            <a:ext cx="1259104" cy="125910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 name="Audio 4">
            <a:hlinkClick r:id="" action="ppaction://media"/>
            <a:extLst>
              <a:ext uri="{FF2B5EF4-FFF2-40B4-BE49-F238E27FC236}">
                <a16:creationId xmlns:a16="http://schemas.microsoft.com/office/drawing/2014/main" id="{A82E600C-376B-86D6-981A-F18E2DCC83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5529923"/>
      </p:ext>
    </p:extLst>
  </p:cSld>
  <p:clrMapOvr>
    <a:masterClrMapping/>
  </p:clrMapOvr>
  <mc:AlternateContent xmlns:mc="http://schemas.openxmlformats.org/markup-compatibility/2006">
    <mc:Choice xmlns:p14="http://schemas.microsoft.com/office/powerpoint/2010/main" Requires="p14">
      <p:transition spd="slow" p14:dur="2000" advTm="101086"/>
    </mc:Choice>
    <mc:Fallback>
      <p:transition spd="slow" advTm="10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CEA32-A898-22D0-3918-63A91B0B353B}"/>
              </a:ext>
            </a:extLst>
          </p:cNvPr>
          <p:cNvSpPr>
            <a:spLocks noGrp="1"/>
          </p:cNvSpPr>
          <p:nvPr>
            <p:ph type="title"/>
          </p:nvPr>
        </p:nvSpPr>
        <p:spPr/>
        <p:txBody>
          <a:bodyPr/>
          <a:lstStyle/>
          <a:p>
            <a:r>
              <a:rPr lang="en-GB" b="1" dirty="0"/>
              <a:t>To conclude</a:t>
            </a:r>
          </a:p>
        </p:txBody>
      </p:sp>
      <p:sp>
        <p:nvSpPr>
          <p:cNvPr id="3" name="Content Placeholder 2">
            <a:extLst>
              <a:ext uri="{FF2B5EF4-FFF2-40B4-BE49-F238E27FC236}">
                <a16:creationId xmlns:a16="http://schemas.microsoft.com/office/drawing/2014/main" id="{516D5038-3355-5CB8-CE08-8E6A9121BE06}"/>
              </a:ext>
            </a:extLst>
          </p:cNvPr>
          <p:cNvSpPr>
            <a:spLocks noGrp="1"/>
          </p:cNvSpPr>
          <p:nvPr>
            <p:ph idx="1"/>
          </p:nvPr>
        </p:nvSpPr>
        <p:spPr>
          <a:xfrm>
            <a:off x="1202919" y="2011680"/>
            <a:ext cx="9784080" cy="4562144"/>
          </a:xfrm>
        </p:spPr>
        <p:txBody>
          <a:bodyPr>
            <a:normAutofit/>
          </a:bodyPr>
          <a:lstStyle/>
          <a:p>
            <a:r>
              <a:rPr lang="en-US" sz="3600" dirty="0"/>
              <a:t>To navigate the Web successfully, translators need to be aware of basic search engine mechanics and potential traps that they may stumble across in search engine and on the Web.</a:t>
            </a:r>
          </a:p>
          <a:p>
            <a:endParaRPr lang="en-US" sz="3600" dirty="0"/>
          </a:p>
        </p:txBody>
      </p:sp>
      <p:pic>
        <p:nvPicPr>
          <p:cNvPr id="4" name="Audio 3">
            <a:hlinkClick r:id="" action="ppaction://media"/>
            <a:extLst>
              <a:ext uri="{FF2B5EF4-FFF2-40B4-BE49-F238E27FC236}">
                <a16:creationId xmlns:a16="http://schemas.microsoft.com/office/drawing/2014/main" id="{A1CE960D-092E-65F4-D02E-2E10357DBA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3068244"/>
      </p:ext>
    </p:extLst>
  </p:cSld>
  <p:clrMapOvr>
    <a:masterClrMapping/>
  </p:clrMapOvr>
  <mc:AlternateContent xmlns:mc="http://schemas.openxmlformats.org/markup-compatibility/2006">
    <mc:Choice xmlns:p14="http://schemas.microsoft.com/office/powerpoint/2010/main" Requires="p14">
      <p:transition spd="slow" p14:dur="2000" advTm="65729"/>
    </mc:Choice>
    <mc:Fallback>
      <p:transition spd="slow" advTm="6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461</TotalTime>
  <Words>973</Words>
  <Application>Microsoft Office PowerPoint</Application>
  <PresentationFormat>Widescreen</PresentationFormat>
  <Paragraphs>46</Paragraphs>
  <Slides>6</Slides>
  <Notes>6</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Corbel</vt:lpstr>
      <vt:lpstr>Times New Roman</vt:lpstr>
      <vt:lpstr>Wingdings</vt:lpstr>
      <vt:lpstr>Banded</vt:lpstr>
      <vt:lpstr>Hints and Tips</vt:lpstr>
      <vt:lpstr>the ABC of Search engine Hints and tips </vt:lpstr>
      <vt:lpstr>The A</vt:lpstr>
      <vt:lpstr>The B </vt:lpstr>
      <vt:lpstr>The C  </vt:lpstr>
      <vt:lpstr>To conclude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Hints and Tips</dc:title>
  <dc:creator>Shih, Claire</dc:creator>
  <cp:lastModifiedBy>Shih, Claire</cp:lastModifiedBy>
  <cp:revision>61</cp:revision>
  <dcterms:created xsi:type="dcterms:W3CDTF">2022-08-09T02:22:13Z</dcterms:created>
  <dcterms:modified xsi:type="dcterms:W3CDTF">2022-11-22T10:57:25Z</dcterms:modified>
</cp:coreProperties>
</file>