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53"/>
  </p:notesMasterIdLst>
  <p:sldIdLst>
    <p:sldId id="256" r:id="rId3"/>
    <p:sldId id="368" r:id="rId4"/>
    <p:sldId id="282" r:id="rId5"/>
    <p:sldId id="407" r:id="rId6"/>
    <p:sldId id="408" r:id="rId7"/>
    <p:sldId id="366" r:id="rId8"/>
    <p:sldId id="409" r:id="rId9"/>
    <p:sldId id="411" r:id="rId10"/>
    <p:sldId id="410" r:id="rId11"/>
    <p:sldId id="367" r:id="rId12"/>
    <p:sldId id="370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399" r:id="rId26"/>
    <p:sldId id="424" r:id="rId27"/>
    <p:sldId id="425" r:id="rId28"/>
    <p:sldId id="426" r:id="rId29"/>
    <p:sldId id="427" r:id="rId30"/>
    <p:sldId id="429" r:id="rId31"/>
    <p:sldId id="428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39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Lau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2100" autoAdjust="0"/>
  </p:normalViewPr>
  <p:slideViewPr>
    <p:cSldViewPr>
      <p:cViewPr varScale="1">
        <p:scale>
          <a:sx n="47" d="100"/>
          <a:sy n="47" d="100"/>
        </p:scale>
        <p:origin x="-85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44"/>
    </p:cViewPr>
  </p:sorterViewPr>
  <p:notesViewPr>
    <p:cSldViewPr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A149F564-630E-4975-9AE7-6DA692996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4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27318C-A849-4F87-B389-1D3F230B15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methods for changing infinite search space to finite search space is the same as in last chapter.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only need to determine the total sojourn time w(p) for each</a:t>
            </a:r>
            <a:r>
              <a:rPr lang="en-US" baseline="0" dirty="0" smtClean="0"/>
              <a:t> point p visited by the base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0" dirty="0" smtClean="0"/>
              <a:t> is network lifetime for the given solution</a:t>
            </a:r>
          </a:p>
          <a:p>
            <a:r>
              <a:rPr lang="en-US" baseline="0" dirty="0" smtClean="0"/>
              <a:t>$\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P$ is the path for base station,</a:t>
            </a:r>
          </a:p>
          <a:p>
            <a:r>
              <a:rPr lang="en-US" baseline="0" dirty="0" smtClean="0"/>
              <a:t>g_{</a:t>
            </a:r>
            <a:r>
              <a:rPr lang="en-US" baseline="0" dirty="0" err="1" smtClean="0"/>
              <a:t>ij</a:t>
            </a:r>
            <a:r>
              <a:rPr lang="en-US" baseline="0" dirty="0" smtClean="0"/>
              <a:t>}(t) and g_{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}(t) are flow routing for each sensor node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 is the distance traversed by the base station.</a:t>
            </a:r>
          </a:p>
          <a:p>
            <a:r>
              <a:rPr lang="en-US" baseline="0" dirty="0" smtClean="0"/>
              <a:t>Since the base station may visit the same point multiple times, the multiple distances may corresponding to the same point. </a:t>
            </a:r>
          </a:p>
          <a:p>
            <a:r>
              <a:rPr lang="en-US" baseline="0" dirty="0" smtClean="0"/>
              <a:t>Denote Z(p) as the set of such distances that correspond to the same p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Define the location-dependent flow rates f_{</a:t>
            </a:r>
            <a:r>
              <a:rPr lang="en-US" baseline="0" dirty="0" err="1" smtClean="0"/>
              <a:t>ij</a:t>
            </a:r>
            <a:r>
              <a:rPr lang="en-US" baseline="0" dirty="0" smtClean="0"/>
              <a:t>}(p) and f_{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}(p) for each point p \in $\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P$ by average of g_{</a:t>
            </a:r>
            <a:r>
              <a:rPr lang="en-US" baseline="0" dirty="0" err="1" smtClean="0"/>
              <a:t>ij</a:t>
            </a:r>
            <a:r>
              <a:rPr lang="en-US" baseline="0" dirty="0" smtClean="0"/>
              <a:t>}(t) and g_{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}(t) over all visits to p during [0, T] as follows.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show the data routing scheme with f_{</a:t>
            </a:r>
            <a:r>
              <a:rPr lang="en-US" baseline="0" dirty="0" err="1" smtClean="0"/>
              <a:t>ij</a:t>
            </a:r>
            <a:r>
              <a:rPr lang="en-US" baseline="0" dirty="0" smtClean="0"/>
              <a:t>}(p) and f_{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}(p) is feasible and the constructed solution has the same network lifetime T, </a:t>
            </a:r>
          </a:p>
          <a:p>
            <a:r>
              <a:rPr lang="en-US" baseline="0" dirty="0" smtClean="0"/>
              <a:t>we need to prove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when the base station visits each point p\in $\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P$, flow conservation holds at this node,</a:t>
            </a:r>
          </a:p>
          <a:p>
            <a:r>
              <a:rPr lang="en-US" baseline="0" dirty="0" smtClean="0"/>
              <a:t>and (ii) at time T, the energy consumption at each node is the same as that in time-dependent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equality holds</a:t>
            </a:r>
            <a:r>
              <a:rPr lang="en-US" baseline="0" dirty="0" smtClean="0"/>
              <a:t> by (9.2).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third equality holds by the flow conservation in time-dependent solution $\</a:t>
            </a:r>
            <a:r>
              <a:rPr lang="en-US" baseline="0" dirty="0" err="1" smtClean="0"/>
              <a:t>varphi</a:t>
            </a:r>
            <a:r>
              <a:rPr lang="en-US" baseline="0" dirty="0" smtClean="0"/>
              <a:t>$.</a:t>
            </a:r>
          </a:p>
          <a:p>
            <a:r>
              <a:rPr lang="en-US" baseline="0" dirty="0" smtClean="0"/>
              <a:t>The last equality holds by (9.2) and (9.3).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equality holds by (9.6) and definition of w(p).</a:t>
            </a:r>
          </a:p>
          <a:p>
            <a:r>
              <a:rPr lang="en-US" baseline="0" dirty="0" smtClean="0"/>
              <a:t>The third equality holds by the flow conservation in the time-dependent solution  $\</a:t>
            </a:r>
            <a:r>
              <a:rPr lang="en-US" baseline="0" dirty="0" err="1" smtClean="0"/>
              <a:t>varphi</a:t>
            </a:r>
            <a:r>
              <a:rPr lang="en-US" baseline="0" dirty="0" smtClean="0"/>
              <a:t>$.</a:t>
            </a:r>
          </a:p>
          <a:p>
            <a:r>
              <a:rPr lang="en-US" baseline="0" dirty="0" smtClean="0"/>
              <a:t>The last equality holds by (9.6) and (9.7).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c_{</a:t>
            </a:r>
            <a:r>
              <a:rPr lang="en-US" dirty="0" err="1" smtClean="0"/>
              <a:t>iB</a:t>
            </a:r>
            <a:r>
              <a:rPr lang="en-US" dirty="0" smtClean="0"/>
              <a:t>}(p) is the energy</a:t>
            </a:r>
            <a:r>
              <a:rPr lang="en-US" baseline="0" dirty="0" smtClean="0"/>
              <a:t> cost from sensor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to the base station B when the base station is at point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leave the proof of</a:t>
            </a:r>
            <a:r>
              <a:rPr lang="en-US" baseline="0" dirty="0" smtClean="0"/>
              <a:t> (9.8) and (9.9) for homework.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left-hand-side</a:t>
            </a:r>
            <a:r>
              <a:rPr lang="en-US" baseline="0" dirty="0" smtClean="0"/>
              <a:t> (LHS) of (9.10), we observe the summation and integration are over distances in [0, S].</a:t>
            </a:r>
          </a:p>
          <a:p>
            <a:r>
              <a:rPr lang="en-US" baseline="0" dirty="0" smtClean="0"/>
              <a:t>For each s\in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Z(p), 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}(p(s)) is the same since p(s) is the same point, then f_{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}(p(s)) is also same for each s\in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Z(p).</a:t>
            </a:r>
          </a:p>
          <a:p>
            <a:r>
              <a:rPr lang="en-US" baseline="0" dirty="0" smtClean="0"/>
              <a:t>Thus, for a point p, we can group these distances in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Z(p) together in the summation as well as integration on the left of (9.10).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select one distance from each group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Z(p) to represents this group, in particular, we can select the smallest distance in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Z(p).</a:t>
            </a:r>
          </a:p>
          <a:p>
            <a:r>
              <a:rPr lang="en-US" baseline="0" dirty="0" smtClean="0"/>
              <a:t>Denote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Y(\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P) as the se t of these representatives for each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Z(p). Then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Y(\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P) is a subset of [0, S].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From above, the first equality holds by grouping those distances corresponding to the same point p(s) that base station dwells.</a:t>
            </a:r>
          </a:p>
          <a:p>
            <a:r>
              <a:rPr lang="en-US" baseline="0" dirty="0" smtClean="0"/>
              <a:t>The second equality holds by 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}(z)=c_{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}(s) and f_{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}(p(z))= f_{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}(p(s)) for each z\in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Z(p(s)).</a:t>
            </a:r>
          </a:p>
          <a:p>
            <a:r>
              <a:rPr lang="en-US" baseline="0" dirty="0" smtClean="0"/>
              <a:t>The last equality holds by (9.1).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second equality holds by (9.3) and (9.7)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 ||v(t)||=0: The first equality holds as the integration is limited  to those dwelling periods, each corresponding to a distance s\in [0, S] with U(s)&gt;0.</a:t>
            </a:r>
          </a:p>
          <a:p>
            <a:r>
              <a:rPr lang="en-US" baseline="0" dirty="0" smtClean="0"/>
              <a:t>The second equality holds by 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}(t)=c_{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}(p(s)) for t\in [t_1(s), t_2(s)].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||v(t)||&gt;0:</a:t>
            </a:r>
          </a:p>
          <a:p>
            <a:r>
              <a:rPr lang="en-US" baseline="0" dirty="0" smtClean="0"/>
              <a:t>g_{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 is the flow rate from sensor I to base station B when the base station is traversing at point p(s).</a:t>
            </a:r>
          </a:p>
          <a:p>
            <a:r>
              <a:rPr lang="en-US" baseline="0" dirty="0" smtClean="0"/>
              <a:t>The first equality holds by </a:t>
            </a:r>
            <a:r>
              <a:rPr lang="en-US" baseline="0" dirty="0" err="1" smtClean="0"/>
              <a:t>ds</a:t>
            </a:r>
            <a:r>
              <a:rPr lang="en-US" baseline="0" dirty="0" smtClean="0"/>
              <a:t>=|||v(t(s))|=0 and the second equality holds by the definition of  u(s).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first equality holds by grouping those distances corresponding to the same point p(s) that the base station dwells.</a:t>
            </a:r>
          </a:p>
          <a:p>
            <a:r>
              <a:rPr lang="en-US" baseline="0" dirty="0" smtClean="0"/>
              <a:t>The second equality holds by 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}(p(z))=c_{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}(p(s)) for each z\in \</a:t>
            </a:r>
            <a:r>
              <a:rPr lang="en-US" baseline="0" dirty="0" err="1" smtClean="0"/>
              <a:t>mathcal</a:t>
            </a:r>
            <a:r>
              <a:rPr lang="en-US" baseline="0" dirty="0" smtClean="0"/>
              <a:t> Z(p(s)).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Lemma</a:t>
            </a:r>
            <a:r>
              <a:rPr lang="en-US" baseline="0" dirty="0" smtClean="0"/>
              <a:t> 9.2 can be easily proved by analyzing the energy consumption behavior at each node over time T.</a:t>
            </a:r>
          </a:p>
          <a:p>
            <a:r>
              <a:rPr lang="en-US" baseline="0" dirty="0" smtClean="0"/>
              <a:t>We leave its proof as a homework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conclude as far as network lifetime is concern, it is sufficient for us to study location-dependent solution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f_{</a:t>
            </a:r>
            <a:r>
              <a:rPr lang="en-US" dirty="0" err="1" smtClean="0"/>
              <a:t>ij</a:t>
            </a:r>
            <a:r>
              <a:rPr lang="en-US" dirty="0" smtClean="0"/>
              <a:t>}=V_{</a:t>
            </a:r>
            <a:r>
              <a:rPr lang="en-US" dirty="0" err="1" smtClean="0"/>
              <a:t>ij</a:t>
            </a:r>
            <a:r>
              <a:rPr lang="en-US" dirty="0" smtClean="0"/>
              <a:t>}(</a:t>
            </a:r>
            <a:r>
              <a:rPr lang="en-US" dirty="0" err="1" smtClean="0"/>
              <a:t>p_m</a:t>
            </a:r>
            <a:r>
              <a:rPr lang="en-US" dirty="0" smtClean="0"/>
              <a:t>)/W(</a:t>
            </a:r>
            <a:r>
              <a:rPr lang="en-US" dirty="0" err="1" smtClean="0"/>
              <a:t>p_m</a:t>
            </a:r>
            <a:r>
              <a:rPr lang="en-US" dirty="0" smtClean="0"/>
              <a:t>)</a:t>
            </a:r>
          </a:p>
          <a:p>
            <a:r>
              <a:rPr lang="en-US" dirty="0" smtClean="0"/>
              <a:t>F_{</a:t>
            </a:r>
            <a:r>
              <a:rPr lang="en-US" dirty="0" err="1" smtClean="0"/>
              <a:t>iB</a:t>
            </a:r>
            <a:r>
              <a:rPr lang="en-US" dirty="0" smtClean="0"/>
              <a:t>}=V_{</a:t>
            </a:r>
            <a:r>
              <a:rPr lang="en-US" dirty="0" err="1" smtClean="0"/>
              <a:t>iB</a:t>
            </a:r>
            <a:r>
              <a:rPr lang="en-US" dirty="0" smtClean="0"/>
              <a:t>}(</a:t>
            </a:r>
            <a:r>
              <a:rPr lang="en-US" dirty="0" err="1" smtClean="0"/>
              <a:t>p_m</a:t>
            </a:r>
            <a:r>
              <a:rPr lang="en-US" dirty="0" smtClean="0"/>
              <a:t>)/W(</a:t>
            </a:r>
            <a:r>
              <a:rPr lang="en-US" dirty="0" err="1" smtClean="0"/>
              <a:t>p_m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C-MB problem can be solved via a single LP in polynomial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procedure</a:t>
            </a:r>
            <a:r>
              <a:rPr lang="en-US" baseline="0" dirty="0" smtClean="0"/>
              <a:t> of Theorem 9.3 will be shown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details of</a:t>
            </a:r>
            <a:r>
              <a:rPr lang="en-US" baseline="0" dirty="0" smtClean="0"/>
              <a:t> the proof of lemma 9.3 are similar to the proof of Lemma 9.1, and are left in a homework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following theorem,</a:t>
            </a:r>
            <a:r>
              <a:rPr lang="en-US" baseline="0" dirty="0" smtClean="0"/>
              <a:t> we show how to construct a solution with each point being physically realizable.</a:t>
            </a:r>
          </a:p>
          <a:p>
            <a:r>
              <a:rPr lang="en-US" baseline="0" dirty="0" smtClean="0"/>
              <a:t>Further, the network lifetime for this constructed solution is greater than or equal to the maximum network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Theorem 9.3, note that in the constructed solution to the U-MB problem, as long as the base</a:t>
            </a:r>
            <a:r>
              <a:rPr lang="en-US" baseline="0" dirty="0" smtClean="0"/>
              <a:t> station is within \</a:t>
            </a:r>
            <a:r>
              <a:rPr lang="en-US" baseline="0" dirty="0" err="1" smtClean="0"/>
              <a:t>mathca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A_m</a:t>
            </a:r>
            <a:r>
              <a:rPr lang="en-US" baseline="0" dirty="0" smtClean="0"/>
              <a:t> (any point in this subarea), the flow routing is the same.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equality holds</a:t>
            </a:r>
            <a:r>
              <a:rPr lang="en-US" baseline="0" dirty="0" smtClean="0"/>
              <a:t> by (9.27).</a:t>
            </a:r>
          </a:p>
          <a:p>
            <a:r>
              <a:rPr lang="en-US" baseline="0" dirty="0" smtClean="0"/>
              <a:t>The second equality holds by flow conservation in optimal solution for C-MB</a:t>
            </a:r>
          </a:p>
          <a:p>
            <a:r>
              <a:rPr lang="en-US" baseline="0" dirty="0" smtClean="0"/>
              <a:t>The third equality holds by (9.27) and (9.28).</a:t>
            </a:r>
          </a:p>
          <a:p>
            <a:r>
              <a:rPr lang="en-US" baseline="0" dirty="0" smtClean="0"/>
              <a:t>Thus, this constructed solution is feasible.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inequality holds by 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}(p(s)) &lt;=c_{</a:t>
            </a:r>
            <a:r>
              <a:rPr lang="en-US" baseline="0" dirty="0" err="1" smtClean="0"/>
              <a:t>iB</a:t>
            </a:r>
            <a:r>
              <a:rPr lang="en-US" baseline="0" dirty="0" smtClean="0"/>
              <a:t>}(</a:t>
            </a:r>
            <a:r>
              <a:rPr lang="en-US" baseline="0" dirty="0" err="1" smtClean="0"/>
              <a:t>p_m</a:t>
            </a:r>
            <a:r>
              <a:rPr lang="en-US" baseline="0" dirty="0" smtClean="0"/>
              <a:t>) in Property 1 and (9.28).</a:t>
            </a:r>
          </a:p>
          <a:p>
            <a:r>
              <a:rPr lang="en-US" baseline="0" dirty="0" smtClean="0"/>
              <a:t>The fourth equality holds by (9.25).</a:t>
            </a:r>
          </a:p>
          <a:p>
            <a:r>
              <a:rPr lang="en-US" baseline="0" dirty="0" smtClean="0"/>
              <a:t>The last equality holds by (9.26)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inequality holds by the energy constraint in optimal C-MB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maximize network lifetime </a:t>
            </a:r>
            <a:r>
              <a:rPr lang="en-US" baseline="0" dirty="0" smtClean="0"/>
              <a:t> is defined as the time until any node uses up its energy.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location,</a:t>
            </a:r>
            <a:r>
              <a:rPr lang="en-US" baseline="0" dirty="0" smtClean="0"/>
              <a:t> data rate, and initial energy for each node is shown in right side table (bottom).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corresponding sojourn time for base station to stay in each of these 7 subareas is shown in right side table (top).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subareas that will be visited by base station will are represented by star in the left figure, and a possible path is also shown in this figure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location,</a:t>
            </a:r>
            <a:r>
              <a:rPr lang="en-US" baseline="0" dirty="0" smtClean="0"/>
              <a:t> data rate, and initial energy for each node is shown in right side table (bottom).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corresponding sojourn time for base station to stay in each of these 6 subareas is shown in right side table (top).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subareas that will be visited by base station will are represented by star in the left figure, and a possible path is also shown in this figure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location,</a:t>
            </a:r>
            <a:r>
              <a:rPr lang="en-US" baseline="0" dirty="0" smtClean="0"/>
              <a:t> data rate, and initial energy for each node is shown in the middle table.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corresponding sojourn time for base station to stay in each of these 8 subareas is shown in right side table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subareas that will be visited by base station will are represented by star in the left figure, and a possible path is also shown in this figure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location,</a:t>
            </a:r>
            <a:r>
              <a:rPr lang="en-US" baseline="0" dirty="0" smtClean="0"/>
              <a:t> data rate, and initial energy for each node is shown in middle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corresponding sojourn time for base station to stay in each of these 12 subareas is shown in right side table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subareas that will be visited by base station will are represented by star in the left figure, and a possible path is also shown in this figure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fij</a:t>
            </a:r>
            <a:r>
              <a:rPr lang="en-US" dirty="0" smtClean="0"/>
              <a:t>  is data rate that node </a:t>
            </a:r>
            <a:r>
              <a:rPr lang="en-US" dirty="0" err="1" smtClean="0"/>
              <a:t>i</a:t>
            </a:r>
            <a:r>
              <a:rPr lang="en-US" baseline="0" dirty="0" smtClean="0"/>
              <a:t> transmits to node j when base station B is at point p.</a:t>
            </a:r>
          </a:p>
          <a:p>
            <a:r>
              <a:rPr lang="en-US" i="1" baseline="0" dirty="0" err="1" smtClean="0"/>
              <a:t>Cij</a:t>
            </a:r>
            <a:r>
              <a:rPr lang="en-US" i="1" baseline="0" dirty="0" smtClean="0"/>
              <a:t> </a:t>
            </a:r>
            <a:r>
              <a:rPr lang="en-US" baseline="0" dirty="0" smtClean="0"/>
              <a:t> is the cost associated with link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-&gt; j.</a:t>
            </a:r>
          </a:p>
          <a:p>
            <a:r>
              <a:rPr lang="en-US" i="1" baseline="0" dirty="0" smtClean="0"/>
              <a:t>beta_1</a:t>
            </a:r>
            <a:r>
              <a:rPr lang="en-US" baseline="0" dirty="0" smtClean="0"/>
              <a:t> and </a:t>
            </a:r>
            <a:r>
              <a:rPr lang="en-US" i="1" baseline="0" dirty="0" smtClean="0"/>
              <a:t>beta_2</a:t>
            </a:r>
            <a:r>
              <a:rPr lang="en-US" baseline="0" dirty="0" smtClean="0"/>
              <a:t> are constant coefficients</a:t>
            </a:r>
          </a:p>
          <a:p>
            <a:r>
              <a:rPr lang="en-US" i="1" baseline="0" dirty="0" smtClean="0"/>
              <a:t>Alpha</a:t>
            </a:r>
            <a:r>
              <a:rPr lang="en-US" baseline="0" dirty="0" smtClean="0"/>
              <a:t>  is path loss index</a:t>
            </a:r>
          </a:p>
          <a:p>
            <a:r>
              <a:rPr lang="en-US" i="1" baseline="0" dirty="0" err="1" smtClean="0"/>
              <a:t>dij</a:t>
            </a:r>
            <a:r>
              <a:rPr lang="en-US" i="1" baseline="0" dirty="0" smtClean="0"/>
              <a:t>  </a:t>
            </a:r>
            <a:r>
              <a:rPr lang="en-US" baseline="0" dirty="0" smtClean="0"/>
              <a:t>is the physical distance between sensor node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j</a:t>
            </a:r>
          </a:p>
          <a:p>
            <a:r>
              <a:rPr lang="en-US" i="1" baseline="0" dirty="0" smtClean="0"/>
              <a:t>Rho</a:t>
            </a:r>
            <a:r>
              <a:rPr lang="en-US" baseline="0" dirty="0" smtClean="0"/>
              <a:t> is a constant coefficient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node </a:t>
            </a:r>
            <a:r>
              <a:rPr lang="en-US" dirty="0" err="1" smtClean="0"/>
              <a:t>i</a:t>
            </a:r>
            <a:r>
              <a:rPr lang="en-US" dirty="0" smtClean="0"/>
              <a:t>, the sum of total incoming flow rates plus</a:t>
            </a:r>
            <a:r>
              <a:rPr lang="en-US" baseline="0" dirty="0" smtClean="0"/>
              <a:t> self-generated data rate is equal to the total outgoing flow rates at time 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in our problem, data generated at each node should be transmitted to the base station in real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total consumed energy due to reception</a:t>
            </a:r>
            <a:r>
              <a:rPr lang="en-US" baseline="0" dirty="0" smtClean="0"/>
              <a:t> and transmission over time T cannot exceed its initial energy.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$\</a:t>
            </a:r>
            <a:r>
              <a:rPr lang="en-US" dirty="0" err="1" smtClean="0"/>
              <a:t>mathcal</a:t>
            </a:r>
            <a:r>
              <a:rPr lang="en-US" dirty="0" smtClean="0"/>
              <a:t> A$ is the movement region for the base station,</a:t>
            </a:r>
            <a:r>
              <a:rPr lang="en-US" baseline="0" dirty="0" smtClean="0"/>
              <a:t> which can be narrowed down to the SED for all nodes in the network, as we have shown in chapter 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3EE9-4A97-4660-8700-FEF0752D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AE6A-C3F2-4277-B884-ED836E43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2404-451F-4DBF-AE04-7136EBCA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fld id="{EFC4F67E-EAA6-4375-BC1A-85088FD3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89D3-1796-428C-B496-3A944B5D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D7FB-5ECE-434B-ADC9-C24F0EC6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1A4E-765C-474F-B77D-98C574ADB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A68E-A3DE-439D-AD2D-F5F5E759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C44D-DE82-43BE-B132-27101AD4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27B9-8446-4239-A19B-4BF96B407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AF6C-1264-4A20-BC92-DCBE75FC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E556-2AA3-486B-A9B8-A361BF7E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fld id="{67F560C3-2ACE-414B-A1E0-483E2A94C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57200" y="6248400"/>
            <a:ext cx="8229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r>
              <a:rPr lang="en-US"/>
              <a:t>ACM MobiHoc 2004	</a:t>
            </a:r>
            <a:fld id="{23F55C32-BD82-44E4-9407-56231F6E5D2D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charset="0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0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68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68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68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68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68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0.jpeg"/><Relationship Id="rId4" Type="http://schemas.openxmlformats.org/officeDocument/2006/relationships/image" Target="../media/image107.jpeg"/><Relationship Id="rId9" Type="http://schemas.openxmlformats.org/officeDocument/2006/relationships/image" Target="../media/image1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png"/><Relationship Id="rId10" Type="http://schemas.openxmlformats.org/officeDocument/2006/relationships/image" Target="../media/image123.jpeg"/><Relationship Id="rId4" Type="http://schemas.openxmlformats.org/officeDocument/2006/relationships/image" Target="../media/image118.png"/><Relationship Id="rId9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13" Type="http://schemas.openxmlformats.org/officeDocument/2006/relationships/image" Target="../media/image138.jpeg"/><Relationship Id="rId18" Type="http://schemas.openxmlformats.org/officeDocument/2006/relationships/image" Target="../media/image143.jpeg"/><Relationship Id="rId3" Type="http://schemas.openxmlformats.org/officeDocument/2006/relationships/image" Target="../media/image128.png"/><Relationship Id="rId7" Type="http://schemas.openxmlformats.org/officeDocument/2006/relationships/image" Target="../media/image132.jpeg"/><Relationship Id="rId12" Type="http://schemas.openxmlformats.org/officeDocument/2006/relationships/image" Target="../media/image137.jpeg"/><Relationship Id="rId17" Type="http://schemas.openxmlformats.org/officeDocument/2006/relationships/image" Target="../media/image142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41.jpeg"/><Relationship Id="rId20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11" Type="http://schemas.openxmlformats.org/officeDocument/2006/relationships/image" Target="../media/image136.jpeg"/><Relationship Id="rId5" Type="http://schemas.openxmlformats.org/officeDocument/2006/relationships/image" Target="../media/image130.jpeg"/><Relationship Id="rId15" Type="http://schemas.openxmlformats.org/officeDocument/2006/relationships/image" Target="../media/image140.jpeg"/><Relationship Id="rId10" Type="http://schemas.openxmlformats.org/officeDocument/2006/relationships/image" Target="../media/image135.jpeg"/><Relationship Id="rId19" Type="http://schemas.openxmlformats.org/officeDocument/2006/relationships/image" Target="../media/image144.jpeg"/><Relationship Id="rId4" Type="http://schemas.openxmlformats.org/officeDocument/2006/relationships/image" Target="../media/image129.jpeg"/><Relationship Id="rId9" Type="http://schemas.openxmlformats.org/officeDocument/2006/relationships/image" Target="../media/image134.jpeg"/><Relationship Id="rId14" Type="http://schemas.openxmlformats.org/officeDocument/2006/relationships/image" Target="../media/image13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68.jpeg"/><Relationship Id="rId7" Type="http://schemas.openxmlformats.org/officeDocument/2006/relationships/image" Target="../media/image148.jpeg"/><Relationship Id="rId12" Type="http://schemas.openxmlformats.org/officeDocument/2006/relationships/image" Target="../media/image1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11" Type="http://schemas.openxmlformats.org/officeDocument/2006/relationships/image" Target="../media/image152.jpeg"/><Relationship Id="rId5" Type="http://schemas.openxmlformats.org/officeDocument/2006/relationships/image" Target="../media/image146.jpeg"/><Relationship Id="rId10" Type="http://schemas.openxmlformats.org/officeDocument/2006/relationships/image" Target="../media/image151.jpeg"/><Relationship Id="rId4" Type="http://schemas.openxmlformats.org/officeDocument/2006/relationships/image" Target="../media/image104.jpeg"/><Relationship Id="rId9" Type="http://schemas.openxmlformats.org/officeDocument/2006/relationships/image" Target="../media/image1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C4DDB2-62CC-4804-874C-7BF69F4B38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Chapter 9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14600"/>
            <a:ext cx="8458200" cy="3657600"/>
          </a:xfrm>
        </p:spPr>
        <p:txBody>
          <a:bodyPr/>
          <a:lstStyle/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algn="ctr" eaLnBrk="1" hangingPunct="1"/>
            <a:r>
              <a:rPr lang="en-US" dirty="0" smtClean="0">
                <a:latin typeface="Verdana" pitchFamily="34" charset="0"/>
              </a:rPr>
              <a:t>Approximation </a:t>
            </a:r>
            <a:r>
              <a:rPr lang="en-US" dirty="0" smtClean="0">
                <a:latin typeface="Verdana" pitchFamily="34" charset="0"/>
              </a:rPr>
              <a:t>algorithm </a:t>
            </a:r>
            <a:r>
              <a:rPr lang="en-US" dirty="0" smtClean="0">
                <a:latin typeface="Verdana" pitchFamily="34" charset="0"/>
              </a:rPr>
              <a:t>and its </a:t>
            </a:r>
            <a:r>
              <a:rPr lang="en-US" dirty="0" smtClean="0">
                <a:latin typeface="Verdana" pitchFamily="34" charset="0"/>
              </a:rPr>
              <a:t>applications</a:t>
            </a:r>
            <a:endParaRPr lang="en-US" dirty="0" smtClean="0">
              <a:latin typeface="Verdana" pitchFamily="34" charset="0"/>
            </a:endParaRPr>
          </a:p>
          <a:p>
            <a:pPr algn="ctr" eaLnBrk="1" hangingPunct="1"/>
            <a:r>
              <a:rPr lang="en-US" dirty="0" smtClean="0">
                <a:latin typeface="Verdana" pitchFamily="34" charset="0"/>
              </a:rPr>
              <a:t>Part </a:t>
            </a:r>
            <a:r>
              <a:rPr lang="en-US" dirty="0" smtClean="0">
                <a:latin typeface="Verdana" pitchFamily="34" charset="0"/>
              </a:rPr>
              <a:t>2</a:t>
            </a: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Idea of Our Approach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Transform original problem from time domain to space domain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Show that “when” the base station visits a particular point is not important, only the total sojourn time at that point affects lifetime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Data routing only depends on base station; not time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For lifetime maximization, sufficient to study a location-dependent problem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Change infinite search space to finite search space with         optimality guarantee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solidFill>
                  <a:srgbClr val="FF0000"/>
                </a:solidFill>
                <a:latin typeface="+mn-lt"/>
                <a:ea typeface="+mn-ea"/>
              </a:rPr>
              <a:t>      </a:t>
            </a:r>
            <a:endParaRPr lang="en-US" sz="2400" i="0" kern="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029200"/>
            <a:ext cx="800100" cy="30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Base station movement path can be re-ordered without affecting network lifetime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Base station moves from bottom to the top (visit q before p), instead of moving from the top to the bottom (visits p before q)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Keep the total sojourn time at each point unchanged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“When” the base station visits a point is not important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Only the total sojourn time at that point affects lifetime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707" y="1752600"/>
            <a:ext cx="3215093" cy="320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i="0" kern="0" dirty="0" smtClean="0">
                <a:latin typeface="+mn-lt"/>
                <a:ea typeface="+mn-ea"/>
              </a:rPr>
              <a:t>Theorem </a:t>
            </a:r>
            <a:r>
              <a:rPr lang="en-US" sz="2400" i="0" kern="0" dirty="0" smtClean="0">
                <a:latin typeface="+mn-lt"/>
                <a:ea typeface="+mn-ea"/>
              </a:rPr>
              <a:t>9.1. </a:t>
            </a:r>
            <a:r>
              <a:rPr lang="en-US" sz="2400" b="0" i="0" kern="0" dirty="0" smtClean="0">
                <a:latin typeface="+mn-lt"/>
                <a:ea typeface="+mn-ea"/>
              </a:rPr>
              <a:t>The optimal location-dependent solution can achieve the same maximum network lifetime as the optimal time-dependent solution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The proof is based on the following two lemmas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i="0" kern="0" dirty="0" smtClean="0">
                <a:latin typeface="+mn-lt"/>
                <a:ea typeface="+mn-ea"/>
              </a:rPr>
              <a:t>Lemma </a:t>
            </a:r>
            <a:r>
              <a:rPr lang="en-US" sz="2400" i="0" kern="0" dirty="0" smtClean="0">
                <a:latin typeface="+mn-lt"/>
                <a:ea typeface="+mn-ea"/>
              </a:rPr>
              <a:t>9.1. </a:t>
            </a:r>
            <a:r>
              <a:rPr lang="en-US" sz="2400" b="0" i="0" kern="0" dirty="0" smtClean="0">
                <a:latin typeface="+mn-lt"/>
                <a:ea typeface="+mn-ea"/>
              </a:rPr>
              <a:t>Given a feasible time-dependent solution, we can construct a location-dependent solution with the same network lifetime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Proof: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Given time-dependent solution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construct location-dependent solution </a:t>
            </a:r>
            <a:endParaRPr lang="en-US" sz="180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248003"/>
            <a:ext cx="2590800" cy="314597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5562" y="5608032"/>
            <a:ext cx="223838" cy="259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The base station following same path     and for each point</a:t>
            </a:r>
          </a:p>
          <a:p>
            <a:pPr marL="1028700" lvl="1" indent="-571500" eaLnBrk="1" hangingPunct="1">
              <a:defRPr/>
            </a:pPr>
            <a:r>
              <a:rPr lang="en-US" sz="1800" b="0" i="0" kern="0" dirty="0" smtClean="0"/>
              <a:t>	We compute the total sojourn time at a point p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For    , we construct location-dependent flow rates        and      for each point          as follows,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If Base station dwells at </a:t>
            </a:r>
            <a:r>
              <a:rPr lang="en-US" sz="1600" b="0" kern="0" dirty="0" smtClean="0">
                <a:latin typeface="+mn-lt"/>
                <a:ea typeface="+mn-ea"/>
              </a:rPr>
              <a:t>p</a:t>
            </a:r>
            <a:r>
              <a:rPr lang="en-US" sz="1600" b="0" i="0" kern="0" dirty="0" smtClean="0">
                <a:latin typeface="+mn-lt"/>
                <a:ea typeface="+mn-ea"/>
              </a:rPr>
              <a:t> at least once </a:t>
            </a:r>
            <a:r>
              <a:rPr lang="en-US" sz="1800" b="0" i="0" kern="0" dirty="0" smtClean="0">
                <a:latin typeface="+mn-lt"/>
                <a:ea typeface="+mn-ea"/>
              </a:rPr>
              <a:t>(            ), then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247650" cy="280427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1676400"/>
            <a:ext cx="700688" cy="304800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048000"/>
            <a:ext cx="223838" cy="259368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3048000"/>
            <a:ext cx="533400" cy="244475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3400" y="3048000"/>
            <a:ext cx="531687" cy="228600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3314700"/>
            <a:ext cx="633413" cy="266700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3699782"/>
            <a:ext cx="914400" cy="225878"/>
          </a:xfrm>
          <a:prstGeom prst="rect">
            <a:avLst/>
          </a:prstGeom>
        </p:spPr>
      </p:pic>
      <p:pic>
        <p:nvPicPr>
          <p:cNvPr id="22" name="Picture 21" descr="Captu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1" y="4114800"/>
            <a:ext cx="5867399" cy="1552261"/>
          </a:xfrm>
          <a:prstGeom prst="rect">
            <a:avLst/>
          </a:prstGeom>
        </p:spPr>
      </p:pic>
      <p:pic>
        <p:nvPicPr>
          <p:cNvPr id="23" name="Picture 22" descr="Captu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2401679"/>
            <a:ext cx="4572000" cy="57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If base station traverse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n-US" sz="1800" b="0" i="0" kern="0" dirty="0" smtClean="0">
                <a:latin typeface="+mn-lt"/>
                <a:ea typeface="+mn-ea"/>
              </a:rPr>
              <a:t> but never dwells, then this is a unique time corresponding to each          ,. Define</a:t>
            </a:r>
          </a:p>
          <a:p>
            <a:pPr marL="1485900" lvl="2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                            and                 , then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	                   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Now, we show the constructed solution    has the same network lifetime and with routing         and         feasible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first prove the routing is feasible and then prove the network lifetime is same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prove (</a:t>
            </a:r>
            <a:r>
              <a:rPr lang="en-US" sz="1800" b="0" i="0" kern="0" dirty="0" err="1" smtClean="0">
                <a:latin typeface="+mn-lt"/>
                <a:ea typeface="+mn-ea"/>
              </a:rPr>
              <a:t>i</a:t>
            </a:r>
            <a:r>
              <a:rPr lang="en-US" sz="1800" b="0" i="0" kern="0" dirty="0" smtClean="0">
                <a:latin typeface="+mn-lt"/>
                <a:ea typeface="+mn-ea"/>
              </a:rPr>
              <a:t>): when base station visits each point, flow conservation holds at this node</a:t>
            </a:r>
          </a:p>
        </p:txBody>
      </p:sp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7862" y="2057400"/>
            <a:ext cx="719138" cy="226711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286000"/>
            <a:ext cx="1447800" cy="471164"/>
          </a:xfrm>
          <a:prstGeom prst="rect">
            <a:avLst/>
          </a:prstGeom>
        </p:spPr>
      </p:pic>
      <p:pic>
        <p:nvPicPr>
          <p:cNvPr id="22" name="Picture 21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337724"/>
            <a:ext cx="1295400" cy="416086"/>
          </a:xfrm>
          <a:prstGeom prst="rect">
            <a:avLst/>
          </a:prstGeom>
        </p:spPr>
      </p:pic>
      <p:pic>
        <p:nvPicPr>
          <p:cNvPr id="24" name="Picture 23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343400"/>
            <a:ext cx="223838" cy="259368"/>
          </a:xfrm>
          <a:prstGeom prst="rect">
            <a:avLst/>
          </a:prstGeom>
        </p:spPr>
      </p:pic>
      <p:pic>
        <p:nvPicPr>
          <p:cNvPr id="25" name="Picture 24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0" y="4597400"/>
            <a:ext cx="533400" cy="244475"/>
          </a:xfrm>
          <a:prstGeom prst="rect">
            <a:avLst/>
          </a:prstGeom>
        </p:spPr>
      </p:pic>
      <p:pic>
        <p:nvPicPr>
          <p:cNvPr id="26" name="Picture 25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4617720"/>
            <a:ext cx="533400" cy="229336"/>
          </a:xfrm>
          <a:prstGeom prst="rect">
            <a:avLst/>
          </a:prstGeom>
        </p:spPr>
      </p:pic>
      <p:pic>
        <p:nvPicPr>
          <p:cNvPr id="28" name="Picture 27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2895600"/>
            <a:ext cx="5410200" cy="123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43100" lvl="3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If base station dwells at </a:t>
            </a:r>
            <a:r>
              <a:rPr lang="en-US" sz="1600" b="0" kern="0" dirty="0" smtClean="0"/>
              <a:t>p</a:t>
            </a:r>
            <a:r>
              <a:rPr lang="en-US" sz="1600" b="0" i="0" kern="0" dirty="0" smtClean="0"/>
              <a:t> at least once, then we have following flow conservation: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	                   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24" name="Picture 2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343400"/>
            <a:ext cx="223838" cy="259368"/>
          </a:xfrm>
          <a:prstGeom prst="rect">
            <a:avLst/>
          </a:prstGeom>
        </p:spPr>
      </p:pic>
      <p:pic>
        <p:nvPicPr>
          <p:cNvPr id="25" name="Picture 24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597400"/>
            <a:ext cx="609600" cy="279400"/>
          </a:xfrm>
          <a:prstGeom prst="rect">
            <a:avLst/>
          </a:prstGeom>
        </p:spPr>
      </p:pic>
      <p:pic>
        <p:nvPicPr>
          <p:cNvPr id="26" name="Picture 25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605337"/>
            <a:ext cx="631380" cy="271463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2514600"/>
            <a:ext cx="470952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43100" lvl="3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If base station traverses (but never dwells at) </a:t>
            </a:r>
            <a:r>
              <a:rPr lang="en-US" sz="1600" b="0" kern="0" dirty="0" smtClean="0"/>
              <a:t>p</a:t>
            </a:r>
            <a:r>
              <a:rPr lang="en-US" sz="1600" b="0" i="0" kern="0" dirty="0" smtClean="0"/>
              <a:t>, then we have the following flow conservation: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06298"/>
            <a:ext cx="5219944" cy="298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/>
              <a:t>We prove (ii) The energy consumption at each node in the construction solution is the same as that in the given time-dependent solution, i.e.,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2609" y="2743200"/>
            <a:ext cx="5528791" cy="308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To show the above three equalities, it is sufficient to show that the following three equalities hold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We now prove (9.10). The proofs for (9.8) and (9.9) are similar.</a:t>
            </a:r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438400"/>
            <a:ext cx="5638800" cy="274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For the summation (first term) on the LHS of (9.10), we have 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The integration (second term) on the LHS of (9.10) can be shown 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1" y="2057400"/>
            <a:ext cx="5486400" cy="2503742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953000"/>
            <a:ext cx="4876800" cy="104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 Setting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1" y="1676400"/>
            <a:ext cx="4800599" cy="4495800"/>
          </a:xfrm>
          <a:prstGeom prst="rect">
            <a:avLst/>
          </a:prstGeom>
        </p:spPr>
        <p:txBody>
          <a:bodyPr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nodes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Small. Collects data and forwards to a base station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Tightly embedded in the environment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Wireless Sensor Network (WSN)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Formed by a large number of sensor nodes through wireless communications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Monitor and collect real-time in-situ information over an area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22900" y="3048000"/>
            <a:ext cx="3721100" cy="2935287"/>
          </a:xfrm>
          <a:prstGeom prst="rect">
            <a:avLst/>
          </a:prstGeom>
          <a:noFill/>
          <a:ln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1816100"/>
            <a:ext cx="1011237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Thus, by (9.11) and (9.12), we have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For the RHS of (9.10), we have 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4800600" cy="2995351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6430" y="5562600"/>
            <a:ext cx="4956370" cy="450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We now transform each of above integrations from t-domain to s-domain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For the case               . For any time t during                  , the base station dwells. Thus,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/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/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For the case              ,  the base station is traversing at the current point.  Thus</a:t>
            </a: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49043"/>
            <a:ext cx="971550" cy="265557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286000"/>
            <a:ext cx="1152525" cy="275230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8582" y="2819400"/>
            <a:ext cx="5782418" cy="1456095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4546600"/>
            <a:ext cx="914400" cy="254000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029200"/>
            <a:ext cx="5366492" cy="102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Therefore, by (9.14), (9.15) and (9.16), we have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For the summation (first term) on the RHS of (9.17), we have </a:t>
            </a: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057400"/>
            <a:ext cx="5943600" cy="900304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505200"/>
            <a:ext cx="4724400" cy="262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/>
              <a:t>For the same taken, for the integration (second term) on the RHS of (9.17), it can be shown that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Therefore, by (9.17), (9.18), and (9.19), we have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By (9.13) and (9.20), (9.10) is proved.</a:t>
            </a: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Arial" pitchFamily="34" charset="0"/>
              <a:buChar char="•"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362200"/>
            <a:ext cx="5181600" cy="1235034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191000"/>
            <a:ext cx="5124154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i="0" kern="0" dirty="0" smtClean="0">
                <a:latin typeface="+mn-lt"/>
                <a:ea typeface="+mn-ea"/>
              </a:rPr>
              <a:t>Lemma </a:t>
            </a:r>
            <a:r>
              <a:rPr lang="en-US" sz="2400" i="0" kern="0" dirty="0" smtClean="0">
                <a:latin typeface="+mn-lt"/>
                <a:ea typeface="+mn-ea"/>
              </a:rPr>
              <a:t>9.2. </a:t>
            </a:r>
            <a:r>
              <a:rPr lang="en-US" sz="2400" b="0" i="0" kern="0" dirty="0" smtClean="0">
                <a:latin typeface="+mn-lt"/>
                <a:ea typeface="+mn-ea"/>
              </a:rPr>
              <a:t>Under a location-dependent solution, as long as </a:t>
            </a:r>
            <a:r>
              <a:rPr lang="en-US" sz="2400" b="0" kern="0" dirty="0" smtClean="0">
                <a:latin typeface="+mn-lt"/>
                <a:ea typeface="+mn-ea"/>
              </a:rPr>
              <a:t>W(p) </a:t>
            </a:r>
            <a:r>
              <a:rPr lang="en-US" sz="2400" b="0" i="0" kern="0" dirty="0" smtClean="0">
                <a:latin typeface="+mn-lt"/>
                <a:ea typeface="+mn-ea"/>
              </a:rPr>
              <a:t>(</a:t>
            </a:r>
            <a:r>
              <a:rPr lang="en-US" sz="2400" b="0" kern="0" dirty="0" smtClean="0">
                <a:latin typeface="+mn-lt"/>
                <a:ea typeface="+mn-ea"/>
              </a:rPr>
              <a:t>w(s)) </a:t>
            </a:r>
            <a:r>
              <a:rPr lang="en-US" sz="2400" b="0" i="0" kern="0" dirty="0" smtClean="0">
                <a:latin typeface="+mn-lt"/>
                <a:ea typeface="+mn-ea"/>
              </a:rPr>
              <a:t>at each point </a:t>
            </a:r>
            <a:r>
              <a:rPr lang="en-US" sz="2400" b="0" kern="0" dirty="0" smtClean="0">
                <a:latin typeface="+mn-lt"/>
                <a:ea typeface="+mn-ea"/>
              </a:rPr>
              <a:t>p</a:t>
            </a:r>
            <a:r>
              <a:rPr lang="en-US" sz="2400" b="0" i="0" kern="0" dirty="0" smtClean="0">
                <a:latin typeface="+mn-lt"/>
                <a:ea typeface="+mn-ea"/>
              </a:rPr>
              <a:t> remains the same, the network lifetime </a:t>
            </a:r>
            <a:r>
              <a:rPr lang="en-US" sz="2400" b="0" kern="0" dirty="0" smtClean="0">
                <a:latin typeface="+mn-lt"/>
                <a:ea typeface="+mn-ea"/>
              </a:rPr>
              <a:t>T</a:t>
            </a:r>
            <a:r>
              <a:rPr lang="en-US" sz="2400" b="0" i="0" kern="0" dirty="0" smtClean="0">
                <a:latin typeface="+mn-lt"/>
                <a:ea typeface="+mn-ea"/>
              </a:rPr>
              <a:t> will remain unchanged regardless of the ordering and frequency of the base station’s presence at each point.</a:t>
            </a: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Combine Lemmas 9.1 and 9.2, and considering the special case that     is optimal, we have Theorem 9.1.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solidFill>
                  <a:srgbClr val="FF0000"/>
                </a:solidFill>
                <a:latin typeface="+mn-lt"/>
                <a:ea typeface="+mn-ea"/>
              </a:rPr>
              <a:t>      </a:t>
            </a:r>
            <a:endParaRPr lang="en-US" sz="2400" i="0" kern="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time Domain to Space Domain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482" y="4789714"/>
            <a:ext cx="26323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onstrained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Mobile Base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Station (C-MB)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The location of base station is limited to a finite of </a:t>
            </a:r>
            <a:r>
              <a:rPr lang="en-US" sz="2400" b="0" kern="0" dirty="0" smtClean="0">
                <a:latin typeface="+mn-lt"/>
                <a:ea typeface="+mn-ea"/>
              </a:rPr>
              <a:t>M</a:t>
            </a:r>
            <a:r>
              <a:rPr lang="en-US" sz="2400" b="0" i="0" kern="0" dirty="0" smtClean="0">
                <a:latin typeface="+mn-lt"/>
                <a:ea typeface="+mn-ea"/>
              </a:rPr>
              <a:t> location</a:t>
            </a: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When the base station is at point     , the flow conservation for node   is </a:t>
            </a: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The energy constraint for node   at the end of network lifetime </a:t>
            </a:r>
            <a:r>
              <a:rPr lang="en-US" sz="2400" b="0" kern="0" dirty="0" smtClean="0">
                <a:latin typeface="+mn-lt"/>
                <a:ea typeface="+mn-ea"/>
              </a:rPr>
              <a:t>T</a:t>
            </a:r>
            <a:r>
              <a:rPr lang="en-US" sz="2400" b="0" i="0" kern="0" dirty="0" smtClean="0">
                <a:latin typeface="+mn-lt"/>
                <a:ea typeface="+mn-ea"/>
              </a:rPr>
              <a:t> is 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514600"/>
            <a:ext cx="472441" cy="30480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150" y="2834640"/>
            <a:ext cx="171450" cy="314325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1" y="3352800"/>
            <a:ext cx="4648200" cy="854528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799" y="5410200"/>
            <a:ext cx="5817331" cy="685800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95800"/>
            <a:ext cx="171450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C-MB</a:t>
            </a: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Formulation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905000"/>
            <a:ext cx="6172200" cy="3845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Unc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onstrained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Mobile Base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Station (U-MB)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Discrete transmission &amp; cost with   parameter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Get a sequence of distance        with a factor of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Divide SED into subareas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Using a sequence of circles with radius        at each sensor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Represent each subarea by a Fictitious Cost Point (FCP)</a:t>
            </a:r>
          </a:p>
          <a:p>
            <a:pPr marL="571500" lvl="0" indent="-571500" eaLnBrk="1" hangingPunct="1"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Compute the optimal sojourn time and flow routing for each FCP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752600"/>
            <a:ext cx="175846" cy="228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203829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Times New Roman" pitchFamily="18" charset="0"/>
                <a:ea typeface="宋体" pitchFamily="2" charset="-122"/>
              </a:rPr>
              <a:t>D[h] </a:t>
            </a:r>
            <a:endParaRPr lang="en-US" b="0" dirty="0"/>
          </a:p>
        </p:txBody>
      </p:sp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128958"/>
            <a:ext cx="762000" cy="3094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253" y="297180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Times New Roman" pitchFamily="18" charset="0"/>
                <a:ea typeface="宋体" pitchFamily="2" charset="-122"/>
              </a:rPr>
              <a:t>D[h]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       -optimal Algorithm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solidFill>
                  <a:srgbClr val="FF0000"/>
                </a:solidFill>
                <a:latin typeface="+mn-lt"/>
                <a:ea typeface="+mn-ea"/>
              </a:rPr>
              <a:t>      </a:t>
            </a:r>
            <a:endParaRPr lang="en-US" sz="2400" i="0" kern="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26574"/>
            <a:ext cx="838200" cy="321226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780" y="1752600"/>
            <a:ext cx="707022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Roadmap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Proof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Denote         as an optimal solution to U-MB and        as the maximum network lifetime</a:t>
            </a: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Denote        as an optimal solution to the C-MB obtained by applying LP on the </a:t>
            </a:r>
            <a:r>
              <a:rPr lang="en-US" sz="2400" b="0" kern="0" dirty="0" smtClean="0">
                <a:latin typeface="+mn-lt"/>
                <a:ea typeface="+mn-ea"/>
              </a:rPr>
              <a:t>M </a:t>
            </a:r>
            <a:r>
              <a:rPr lang="en-US" sz="2400" b="0" i="0" kern="0" dirty="0" smtClean="0">
                <a:latin typeface="+mn-lt"/>
                <a:ea typeface="+mn-ea"/>
              </a:rPr>
              <a:t>FCP, and       the corresponding network lifetime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We first prove                       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We further construct solution         based on     and show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587" y="1743075"/>
            <a:ext cx="709613" cy="314325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133600"/>
            <a:ext cx="590550" cy="274184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707426"/>
            <a:ext cx="590550" cy="264374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3048000"/>
            <a:ext cx="645694" cy="304800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038600"/>
            <a:ext cx="2514600" cy="312297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4637678"/>
            <a:ext cx="742950" cy="315322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4638675"/>
            <a:ext cx="709613" cy="314325"/>
          </a:xfrm>
          <a:prstGeom prst="rect">
            <a:avLst/>
          </a:prstGeom>
        </p:spPr>
      </p:pic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5040068"/>
            <a:ext cx="2209800" cy="29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en-US" sz="2800" dirty="0" smtClean="0"/>
              <a:t>Mobile Base Station (MBS) Problem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B9AD7-0F23-4AA3-9AFF-B446B039D5B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719138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Problem description</a:t>
            </a:r>
          </a:p>
          <a:p>
            <a:pPr marL="1028700" lvl="1" indent="-571500" eaLnBrk="1" hangingPunct="1">
              <a:buBlip>
                <a:blip r:embed="rId3"/>
              </a:buBlip>
            </a:pPr>
            <a:r>
              <a:rPr lang="en-US" sz="1800" b="0" i="0" kern="0" dirty="0" smtClean="0"/>
              <a:t>The base station is allowed to move around in the WSN to collect data</a:t>
            </a:r>
          </a:p>
          <a:p>
            <a:pPr marL="1028700" lvl="1" indent="-571500" eaLnBrk="1" hangingPunct="1">
              <a:buBlip>
                <a:blip r:embed="rId3"/>
              </a:buBlip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1028700" lvl="1" indent="-571500" eaLnBrk="1" hangingPunct="1">
              <a:buSzPct val="100000"/>
              <a:buBlip>
                <a:blip r:embed="rId3"/>
              </a:buBlip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Fact: Fixed base station location not optimal for sensor network lifetime</a:t>
            </a:r>
          </a:p>
          <a:p>
            <a:pPr marL="1028700" lvl="1" indent="-571500" eaLnBrk="1" hangingPunct="1">
              <a:buSzPct val="100000"/>
              <a:buBlip>
                <a:blip r:embed="rId3"/>
              </a:buBlip>
            </a:pPr>
            <a:r>
              <a:rPr lang="en-US" sz="1800" b="0" i="0" kern="0" dirty="0" smtClean="0">
                <a:latin typeface="+mn-lt"/>
                <a:ea typeface="+mn-ea"/>
              </a:rPr>
              <a:t>Alleviate the traffic burden for some node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lvl="1" indent="-571500" eaLnBrk="1" hangingPunct="1">
              <a:buSzPct val="100000"/>
              <a:buBlip>
                <a:blip r:embed="rId3"/>
              </a:buBlip>
            </a:pPr>
            <a:r>
              <a:rPr lang="en-US" sz="1800" b="0" i="0" kern="0" dirty="0" smtClean="0">
                <a:latin typeface="+mn-lt"/>
                <a:ea typeface="+mn-ea"/>
              </a:rPr>
              <a:t>Exploit mobile base station to maximize lifetime</a:t>
            </a:r>
          </a:p>
          <a:p>
            <a:pPr marL="1028700" lvl="1" indent="-571500" eaLnBrk="1" hangingPunct="1">
              <a:buSzPct val="100000"/>
              <a:buBlip>
                <a:blip r:embed="rId3"/>
              </a:buBlip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solution yet with provable performance guarantee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i="0" kern="0" dirty="0" smtClean="0">
                <a:latin typeface="+mn-lt"/>
                <a:ea typeface="+mn-ea"/>
              </a:rPr>
              <a:t>Theorem </a:t>
            </a:r>
            <a:r>
              <a:rPr lang="en-US" sz="2400" i="0" kern="0" dirty="0" smtClean="0">
                <a:latin typeface="+mn-lt"/>
                <a:ea typeface="+mn-ea"/>
              </a:rPr>
              <a:t>9.2. </a:t>
            </a:r>
            <a:r>
              <a:rPr lang="en-US" sz="2400" b="0" i="0" kern="0" dirty="0" smtClean="0">
                <a:latin typeface="+mn-lt"/>
                <a:ea typeface="+mn-ea"/>
              </a:rPr>
              <a:t>For a given        , then we have               	                     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To prove Theorem 9.2, we have the following lemma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i="0" kern="0" dirty="0" smtClean="0">
                <a:latin typeface="+mn-lt"/>
                <a:ea typeface="+mn-ea"/>
              </a:rPr>
              <a:t>Lemma </a:t>
            </a:r>
            <a:r>
              <a:rPr lang="en-US" sz="2400" i="0" kern="0" dirty="0" smtClean="0">
                <a:latin typeface="+mn-lt"/>
                <a:ea typeface="+mn-ea"/>
              </a:rPr>
              <a:t>9.3. </a:t>
            </a:r>
            <a:r>
              <a:rPr lang="en-US" sz="2400" b="0" i="0" kern="0" dirty="0" smtClean="0">
                <a:latin typeface="+mn-lt"/>
                <a:ea typeface="+mn-ea"/>
              </a:rPr>
              <a:t>Given a feasible solution        to U-MB with network lifetime       , we can construct a solution        with a lifetime 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With Lemma 9.3, we are now ready to prove Theorem 9.2</a:t>
            </a: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232" y="1752600"/>
            <a:ext cx="731768" cy="295275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057400"/>
            <a:ext cx="2219325" cy="285750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0143" y="2895600"/>
            <a:ext cx="718457" cy="228600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3236795"/>
            <a:ext cx="609600" cy="268406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5969" y="3657600"/>
            <a:ext cx="713231" cy="228600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9199" y="3986536"/>
            <a:ext cx="2514601" cy="28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Proof: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Consider a given solution to U-MB is optimal  	 with network lifetime         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By Lemma 9.3, we can transform it into a solution to the C-MB problem with a network lifetime at least              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As a result,  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However, a FCP may not be mapped to a physical point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We shown the network lifetime for the constructed solution </a:t>
            </a: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6036" y="2514600"/>
            <a:ext cx="702364" cy="304800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514600"/>
            <a:ext cx="838200" cy="401741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3709737"/>
            <a:ext cx="1447800" cy="328863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114800"/>
            <a:ext cx="2819400" cy="338870"/>
          </a:xfrm>
          <a:prstGeom prst="rect">
            <a:avLst/>
          </a:prstGeom>
        </p:spPr>
      </p:pic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5715000"/>
            <a:ext cx="1995485" cy="39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i="0" kern="0" dirty="0" smtClean="0">
                <a:latin typeface="+mn-lt"/>
                <a:ea typeface="+mn-ea"/>
              </a:rPr>
              <a:t>Theorem </a:t>
            </a:r>
            <a:r>
              <a:rPr lang="en-US" sz="2400" i="0" kern="0" dirty="0" smtClean="0">
                <a:latin typeface="+mn-lt"/>
                <a:ea typeface="+mn-ea"/>
              </a:rPr>
              <a:t>9.3. </a:t>
            </a:r>
            <a:r>
              <a:rPr lang="en-US" sz="2400" b="0" i="0" kern="0" dirty="0" smtClean="0">
                <a:latin typeface="+mn-lt"/>
                <a:ea typeface="+mn-ea"/>
              </a:rPr>
              <a:t>For given       , given an optimal solution        on these M FCPs with                  	         and a network lifetime        , a         -optimal solution          to the U-MB problem can be constructed by having the base station stay in       for                                                                                   	                                                                          amount of time and by having a corresponding flow routing for any physical point as              </a:t>
            </a: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752600"/>
            <a:ext cx="685800" cy="259837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057400"/>
            <a:ext cx="690563" cy="321691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262" y="2110110"/>
            <a:ext cx="1785938" cy="252090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2438400"/>
            <a:ext cx="1162050" cy="366713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2438400"/>
            <a:ext cx="771525" cy="342900"/>
          </a:xfrm>
          <a:prstGeom prst="rect">
            <a:avLst/>
          </a:prstGeom>
        </p:spPr>
      </p:pic>
      <p:pic>
        <p:nvPicPr>
          <p:cNvPr id="22" name="Picture 21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438400"/>
            <a:ext cx="838200" cy="321226"/>
          </a:xfrm>
          <a:prstGeom prst="rect">
            <a:avLst/>
          </a:prstGeom>
        </p:spPr>
      </p:pic>
      <p:pic>
        <p:nvPicPr>
          <p:cNvPr id="23" name="Picture 22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1900" y="2819400"/>
            <a:ext cx="800100" cy="304800"/>
          </a:xfrm>
          <a:prstGeom prst="rect">
            <a:avLst/>
          </a:prstGeom>
        </p:spPr>
      </p:pic>
      <p:pic>
        <p:nvPicPr>
          <p:cNvPr id="24" name="Picture 23" descr="Captu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3505200"/>
            <a:ext cx="538162" cy="342900"/>
          </a:xfrm>
          <a:prstGeom prst="rect">
            <a:avLst/>
          </a:prstGeom>
        </p:spPr>
      </p:pic>
      <p:pic>
        <p:nvPicPr>
          <p:cNvPr id="25" name="Picture 24" descr="Captu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3886200"/>
            <a:ext cx="5873754" cy="381000"/>
          </a:xfrm>
          <a:prstGeom prst="rect">
            <a:avLst/>
          </a:prstGeom>
        </p:spPr>
      </p:pic>
      <p:pic>
        <p:nvPicPr>
          <p:cNvPr id="26" name="Picture 25" descr="Captur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38400" y="5105400"/>
            <a:ext cx="5867400" cy="78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Proof: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show the  constructed solution          is feasible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first prove (</a:t>
            </a:r>
            <a:r>
              <a:rPr lang="en-US" sz="1800" b="0" i="0" kern="0" dirty="0" err="1" smtClean="0">
                <a:latin typeface="+mn-lt"/>
                <a:ea typeface="+mn-ea"/>
              </a:rPr>
              <a:t>i</a:t>
            </a:r>
            <a:r>
              <a:rPr lang="en-US" sz="1800" b="0" i="0" kern="0" dirty="0" smtClean="0">
                <a:latin typeface="+mn-lt"/>
                <a:ea typeface="+mn-ea"/>
              </a:rPr>
              <a:t>): Flow conservation holds at any point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For flow conservation, when the base station location </a:t>
            </a:r>
            <a:r>
              <a:rPr lang="en-US" sz="1800" b="0" kern="0" dirty="0" smtClean="0">
                <a:latin typeface="+mn-lt"/>
                <a:ea typeface="+mn-ea"/>
              </a:rPr>
              <a:t>p </a:t>
            </a:r>
            <a:r>
              <a:rPr lang="en-US" sz="1800" b="0" i="0" kern="0" dirty="0" smtClean="0">
                <a:latin typeface="+mn-lt"/>
                <a:ea typeface="+mn-ea"/>
              </a:rPr>
              <a:t>is in      , we have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133601"/>
            <a:ext cx="600074" cy="228600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048000"/>
            <a:ext cx="326708" cy="233363"/>
          </a:xfrm>
          <a:prstGeom prst="rect">
            <a:avLst/>
          </a:prstGeom>
        </p:spPr>
      </p:pic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505200"/>
            <a:ext cx="3657600" cy="223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prove (ii): the network lifetime of          is  at least 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The total energy consumption at a node   by time          in solution         is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	For the last two terms in (9.29), we have</a:t>
            </a: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662" y="1981200"/>
            <a:ext cx="185738" cy="266701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0694" y="1981200"/>
            <a:ext cx="658906" cy="304800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286000"/>
            <a:ext cx="609600" cy="259492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2667000"/>
            <a:ext cx="6781800" cy="2448861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6911" y="1676399"/>
            <a:ext cx="643889" cy="259285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1676400"/>
            <a:ext cx="533400" cy="27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752600"/>
            <a:ext cx="5835215" cy="387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        optimality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838200" cy="32122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7800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Following the same taken, it can be shown that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12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Thus, by (9.30) and (9.31), the total energy consumption at node    by time        , which is shown in (9.29) is no more than</a:t>
            </a:r>
          </a:p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endParaRPr lang="en-US" sz="12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Thus, network lifetime of solution         is at least</a:t>
            </a:r>
          </a:p>
          <a:p>
            <a:pPr marL="1028700" lvl="1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            </a:t>
            </a:r>
          </a:p>
          <a:p>
            <a:pPr marL="1028700" lvl="1" indent="-571500" eaLnBrk="1" hangingPunct="1">
              <a:buFont typeface="Wingdings" pitchFamily="2" charset="2"/>
              <a:buChar char="Ø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This completes the proof.</a:t>
            </a:r>
          </a:p>
        </p:txBody>
      </p:sp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799" y="2209800"/>
            <a:ext cx="5796673" cy="609600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124200"/>
            <a:ext cx="185738" cy="266701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5612" y="3124200"/>
            <a:ext cx="585788" cy="261938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3505200"/>
            <a:ext cx="5334000" cy="1494617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5105400"/>
            <a:ext cx="609600" cy="259492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2007" y="5105400"/>
            <a:ext cx="1694793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Algorithm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In Algorithm 9.1, Step 5 has the highest complexity among all steps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Since the total number of subareas M obtained through the intersection of these circles is upper bounded by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Thus, LP in Step 5 has polynomial size and the complexity of the overall algorithm is Polynomial </a:t>
            </a:r>
            <a:r>
              <a:rPr lang="en-US" sz="1800" b="0" i="0" kern="0" dirty="0" smtClean="0">
                <a:latin typeface="+mn-lt"/>
                <a:ea typeface="+mn-ea"/>
              </a:rPr>
              <a:t>  </a:t>
            </a:r>
          </a:p>
        </p:txBody>
      </p:sp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3613" y="3904120"/>
            <a:ext cx="4695420" cy="36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Network Setting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Solve a 4-node WSN problem as an example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The location, data rate, and initial energy for each sensor node are shown below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We set         ,                   ,        and</a:t>
            </a:r>
            <a:endParaRPr lang="en-US" sz="1800" b="0" i="0" kern="0" dirty="0" smtClean="0">
              <a:latin typeface="+mn-lt"/>
              <a:ea typeface="+mn-ea"/>
            </a:endParaRPr>
          </a:p>
        </p:txBody>
      </p:sp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971800"/>
            <a:ext cx="3890963" cy="1674784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800600"/>
            <a:ext cx="840105" cy="266700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4815886"/>
            <a:ext cx="2057400" cy="289514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829175"/>
            <a:ext cx="815521" cy="276225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4782312"/>
            <a:ext cx="1014413" cy="29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Details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In Step 1, we identify SED    with     =(0.60, 0.55) and Radius      =0.53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Then we have                                                 and  	        , then we have 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1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In Step 2, for            , since</a:t>
            </a:r>
          </a:p>
        </p:txBody>
      </p:sp>
      <p:pic>
        <p:nvPicPr>
          <p:cNvPr id="13" name="Picture 2" descr="D:\PPT\figure\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430" y="1711642"/>
            <a:ext cx="293370" cy="345758"/>
          </a:xfrm>
          <a:prstGeom prst="rect">
            <a:avLst/>
          </a:prstGeom>
          <a:noFill/>
        </p:spPr>
      </p:pic>
      <p:pic>
        <p:nvPicPr>
          <p:cNvPr id="14" name="Picture 3" descr="D:\PPT\figure\O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450" y="1752600"/>
            <a:ext cx="434150" cy="312992"/>
          </a:xfrm>
          <a:prstGeom prst="rect">
            <a:avLst/>
          </a:prstGeom>
          <a:noFill/>
        </p:spPr>
      </p:pic>
      <p:pic>
        <p:nvPicPr>
          <p:cNvPr id="15" name="Picture 7" descr="D:\PPT\figure\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0933" y="2057400"/>
            <a:ext cx="383667" cy="323088"/>
          </a:xfrm>
          <a:prstGeom prst="rect">
            <a:avLst/>
          </a:prstGeom>
          <a:noFill/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476500"/>
            <a:ext cx="4124324" cy="266700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400" y="2750484"/>
            <a:ext cx="1371600" cy="297516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3161562"/>
            <a:ext cx="4191000" cy="1486638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7987" y="4876800"/>
            <a:ext cx="1014413" cy="292750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1300" y="5410199"/>
            <a:ext cx="3238500" cy="719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en-US" sz="2800" dirty="0" smtClean="0"/>
              <a:t>Mobile Base Station (MBS) Problem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B9AD7-0F23-4AA3-9AFF-B446B039D5B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719138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Objective: maximize network lifetime</a:t>
            </a:r>
          </a:p>
          <a:p>
            <a:pPr marL="1028700" lvl="1" indent="-571500" eaLnBrk="1" hangingPunct="1">
              <a:buBlip>
                <a:blip r:embed="rId3"/>
              </a:buBlip>
            </a:pPr>
            <a:r>
              <a:rPr lang="en-US" sz="1800" b="0" i="0" kern="0" dirty="0" smtClean="0">
                <a:latin typeface="+mn-lt"/>
                <a:ea typeface="+mn-ea"/>
              </a:rPr>
              <a:t>Time until a sensor uses up it energy</a:t>
            </a:r>
          </a:p>
          <a:p>
            <a:pPr marL="1028700" lvl="1" indent="-571500" eaLnBrk="1" hangingPunct="1">
              <a:buBlip>
                <a:blip r:embed="rId3"/>
              </a:buBlip>
            </a:pPr>
            <a:r>
              <a:rPr lang="en-US" sz="1800" b="0" i="0" kern="0" dirty="0" smtClean="0">
                <a:latin typeface="+mn-lt"/>
                <a:ea typeface="+mn-ea"/>
              </a:rPr>
              <a:t>Optimize</a:t>
            </a:r>
          </a:p>
          <a:p>
            <a:pPr marL="1485900" lvl="2" indent="-571500" eaLnBrk="1" hangingPunct="1">
              <a:buFont typeface="Wingdings" pitchFamily="2" charset="2"/>
              <a:buChar char="Ø"/>
            </a:pPr>
            <a:r>
              <a:rPr lang="en-US" sz="1800" b="0" i="0" kern="0" dirty="0" smtClean="0">
                <a:latin typeface="+mn-lt"/>
                <a:ea typeface="+mn-ea"/>
              </a:rPr>
              <a:t>Base station movement path</a:t>
            </a:r>
          </a:p>
          <a:p>
            <a:pPr marL="1485900" lvl="2" indent="-571500" eaLnBrk="1" hangingPunct="1">
              <a:buFont typeface="Wingdings" pitchFamily="2" charset="2"/>
              <a:buChar char="Ø"/>
            </a:pPr>
            <a:r>
              <a:rPr lang="en-US" sz="1800" b="0" i="0" kern="0" dirty="0" smtClean="0">
                <a:latin typeface="+mn-lt"/>
                <a:ea typeface="+mn-ea"/>
              </a:rPr>
              <a:t>Multi-hop data routing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2057400"/>
            <a:ext cx="3565525" cy="3382963"/>
          </a:xfrm>
          <a:prstGeom prst="rect">
            <a:avLst/>
          </a:prstGeom>
          <a:noFill/>
        </p:spPr>
      </p:pic>
      <p:pic>
        <p:nvPicPr>
          <p:cNvPr id="8" name="Picture 6" descr="images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0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Details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We have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	</a:t>
            </a:r>
            <a:r>
              <a:rPr lang="en-US" b="0" i="0" kern="0" dirty="0" smtClean="0">
                <a:latin typeface="+mn-lt"/>
                <a:ea typeface="+mn-ea"/>
              </a:rPr>
              <a:t>and</a:t>
            </a:r>
          </a:p>
        </p:txBody>
      </p:sp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057400"/>
            <a:ext cx="3609975" cy="2389083"/>
          </a:xfrm>
          <a:prstGeom prst="rect">
            <a:avLst/>
          </a:prstGeom>
        </p:spPr>
      </p:pic>
      <p:pic>
        <p:nvPicPr>
          <p:cNvPr id="22" name="Picture 21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1" y="4800600"/>
            <a:ext cx="4114800" cy="106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Details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In Step 3, we draw a sequence of circles at each node               	         with cost </a:t>
            </a:r>
            <a:r>
              <a:rPr lang="en-US" b="0" kern="0" dirty="0" smtClean="0">
                <a:latin typeface="+mn-lt"/>
                <a:ea typeface="+mn-ea"/>
              </a:rPr>
              <a:t>C[h] </a:t>
            </a:r>
            <a:r>
              <a:rPr lang="en-US" b="0" i="0" kern="0" dirty="0" smtClean="0">
                <a:latin typeface="+mn-lt"/>
                <a:ea typeface="+mn-ea"/>
              </a:rPr>
              <a:t>to divide the SED into 16 subareas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</p:txBody>
      </p:sp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3487" y="2057400"/>
            <a:ext cx="1433513" cy="281673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895600"/>
            <a:ext cx="3276600" cy="313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Details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76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In Step 4, we define FCP </a:t>
            </a:r>
            <a:r>
              <a:rPr lang="en-US" b="0" kern="0" dirty="0" smtClean="0"/>
              <a:t>p</a:t>
            </a:r>
            <a:r>
              <a:rPr lang="en-US" b="0" i="0" kern="0" baseline="-25000" dirty="0" smtClean="0"/>
              <a:t>m </a:t>
            </a:r>
            <a:r>
              <a:rPr lang="en-US" b="0" i="0" kern="0" dirty="0" smtClean="0">
                <a:latin typeface="+mn-lt"/>
                <a:ea typeface="+mn-ea"/>
              </a:rPr>
              <a:t>for each subarea       , 	   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 For example, for 4-tuple cost vector as  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In Step 5, we obtain an optimal solution         to C-MB. We obtain network lifetime           247.76,            144.22   	   82.50,           =21.06, and for all other 13 FCPs, we have               .  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When base station is at FCP    , the routing is 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When base station is at FCP     , the routing is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When base station is at FCP     , the routing is 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</p:txBody>
      </p:sp>
      <p:pic>
        <p:nvPicPr>
          <p:cNvPr id="10" name="Picture 3" descr="D:\PPT\figure\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37360"/>
            <a:ext cx="519970" cy="3584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56592" y="173349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kern="0" dirty="0" smtClean="0"/>
              <a:t>1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≤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m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≤16</a:t>
            </a:r>
            <a:r>
              <a:rPr lang="en-US" b="0" i="0" kern="0" dirty="0" smtClean="0"/>
              <a:t> </a:t>
            </a:r>
            <a:endParaRPr lang="en-US" dirty="0"/>
          </a:p>
        </p:txBody>
      </p:sp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362200"/>
            <a:ext cx="3224222" cy="223838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362200"/>
            <a:ext cx="3733800" cy="258343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971800"/>
            <a:ext cx="590550" cy="286839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3200401"/>
            <a:ext cx="857251" cy="319282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247195"/>
            <a:ext cx="914400" cy="258005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9200" y="3542163"/>
            <a:ext cx="990600" cy="240257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3561970"/>
            <a:ext cx="762000" cy="236220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3847851"/>
            <a:ext cx="1219200" cy="266949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10137" y="4200525"/>
            <a:ext cx="271463" cy="219075"/>
          </a:xfrm>
          <a:prstGeom prst="rect">
            <a:avLst/>
          </a:prstGeom>
        </p:spPr>
      </p:pic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65089" y="4495800"/>
            <a:ext cx="2349711" cy="228600"/>
          </a:xfrm>
          <a:prstGeom prst="rect">
            <a:avLst/>
          </a:prstGeom>
        </p:spPr>
      </p:pic>
      <p:pic>
        <p:nvPicPr>
          <p:cNvPr id="22" name="Picture 21" descr="Captur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68141" y="4495800"/>
            <a:ext cx="3909059" cy="228600"/>
          </a:xfrm>
          <a:prstGeom prst="rect">
            <a:avLst/>
          </a:prstGeom>
        </p:spPr>
      </p:pic>
      <p:pic>
        <p:nvPicPr>
          <p:cNvPr id="23" name="Picture 22" descr="Captur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76800" y="4895850"/>
            <a:ext cx="352425" cy="209550"/>
          </a:xfrm>
          <a:prstGeom prst="rect">
            <a:avLst/>
          </a:prstGeom>
        </p:spPr>
      </p:pic>
      <p:pic>
        <p:nvPicPr>
          <p:cNvPr id="24" name="Picture 23" descr="Captur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76400" y="5143294"/>
            <a:ext cx="5486400" cy="266906"/>
          </a:xfrm>
          <a:prstGeom prst="rect">
            <a:avLst/>
          </a:prstGeom>
        </p:spPr>
      </p:pic>
      <p:pic>
        <p:nvPicPr>
          <p:cNvPr id="25" name="Picture 24" descr="Captur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62800" y="5143294"/>
            <a:ext cx="457200" cy="204186"/>
          </a:xfrm>
          <a:prstGeom prst="rect">
            <a:avLst/>
          </a:prstGeom>
        </p:spPr>
      </p:pic>
      <p:pic>
        <p:nvPicPr>
          <p:cNvPr id="26" name="Picture 25" descr="Captur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76801" y="5486400"/>
            <a:ext cx="381000" cy="230747"/>
          </a:xfrm>
          <a:prstGeom prst="rect">
            <a:avLst/>
          </a:prstGeom>
        </p:spPr>
      </p:pic>
      <p:pic>
        <p:nvPicPr>
          <p:cNvPr id="27" name="Picture 26" descr="Captur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29599" y="5867400"/>
            <a:ext cx="2385201" cy="228600"/>
          </a:xfrm>
          <a:prstGeom prst="rect">
            <a:avLst/>
          </a:prstGeom>
        </p:spPr>
      </p:pic>
      <p:pic>
        <p:nvPicPr>
          <p:cNvPr id="28" name="Picture 27" descr="Captur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14800" y="5859004"/>
            <a:ext cx="3333750" cy="23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264526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Details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27632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In Step 6, We obtain          optimal solution         to U-MB as follows,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Let the base station stays at any point in subareas    ,      and         	  for 144.22, 82.50 and 21.04 unit of time, respectively 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The routing for base station at a point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n-US" sz="1800" b="0" i="0" kern="0" dirty="0" smtClean="0">
                <a:latin typeface="+mn-lt"/>
                <a:ea typeface="+mn-ea"/>
              </a:rPr>
              <a:t> in     is 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The routing for base station at a point </a:t>
            </a:r>
            <a:r>
              <a:rPr lang="en-US" sz="1800" b="0" kern="0" dirty="0" smtClean="0">
                <a:latin typeface="+mn-lt"/>
                <a:ea typeface="+mn-ea"/>
              </a:rPr>
              <a:t>p </a:t>
            </a:r>
            <a:r>
              <a:rPr lang="en-US" sz="1800" b="0" i="0" kern="0" dirty="0" smtClean="0">
                <a:latin typeface="+mn-lt"/>
                <a:ea typeface="+mn-ea"/>
              </a:rPr>
              <a:t>in      is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The routing for base station at a point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n-US" sz="1800" b="0" i="0" kern="0" dirty="0" smtClean="0">
                <a:latin typeface="+mn-lt"/>
                <a:ea typeface="+mn-ea"/>
              </a:rPr>
              <a:t> in      is 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The network lifetime for         is greater than or equal to 247.76 and is          optimal 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</p:txBody>
      </p:sp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752600"/>
            <a:ext cx="762000" cy="292024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798115"/>
            <a:ext cx="643889" cy="259285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2424112"/>
            <a:ext cx="271463" cy="242888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0037" y="2390775"/>
            <a:ext cx="385763" cy="276225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1162" y="2671762"/>
            <a:ext cx="376238" cy="300038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048000"/>
            <a:ext cx="271463" cy="242888"/>
          </a:xfrm>
          <a:prstGeom prst="rect">
            <a:avLst/>
          </a:prstGeom>
        </p:spPr>
      </p:pic>
      <p:pic>
        <p:nvPicPr>
          <p:cNvPr id="16" name="Picture 15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0200" y="3352800"/>
            <a:ext cx="6553200" cy="214453"/>
          </a:xfrm>
          <a:prstGeom prst="rect">
            <a:avLst/>
          </a:prstGeom>
        </p:spPr>
      </p:pic>
      <p:pic>
        <p:nvPicPr>
          <p:cNvPr id="17" name="Picture 16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3657600"/>
            <a:ext cx="385763" cy="276225"/>
          </a:xfrm>
          <a:prstGeom prst="rect">
            <a:avLst/>
          </a:prstGeom>
        </p:spPr>
      </p:pic>
      <p:pic>
        <p:nvPicPr>
          <p:cNvPr id="18" name="Picture 17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01" y="3962400"/>
            <a:ext cx="1295400" cy="241747"/>
          </a:xfrm>
          <a:prstGeom prst="rect">
            <a:avLst/>
          </a:prstGeom>
        </p:spPr>
      </p:pic>
      <p:pic>
        <p:nvPicPr>
          <p:cNvPr id="19" name="Picture 18" descr="Captu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4200" y="3962400"/>
            <a:ext cx="4267200" cy="237066"/>
          </a:xfrm>
          <a:prstGeom prst="rect">
            <a:avLst/>
          </a:prstGeom>
        </p:spPr>
      </p:pic>
      <p:pic>
        <p:nvPicPr>
          <p:cNvPr id="20" name="Picture 19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4162" y="4288536"/>
            <a:ext cx="376238" cy="300038"/>
          </a:xfrm>
          <a:prstGeom prst="rect">
            <a:avLst/>
          </a:prstGeom>
        </p:spPr>
      </p:pic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76400" y="4648201"/>
            <a:ext cx="4800600" cy="262914"/>
          </a:xfrm>
          <a:prstGeom prst="rect">
            <a:avLst/>
          </a:prstGeom>
        </p:spPr>
      </p:pic>
      <p:pic>
        <p:nvPicPr>
          <p:cNvPr id="22" name="Picture 21" descr="Captur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7000" y="4648200"/>
            <a:ext cx="1184564" cy="228600"/>
          </a:xfrm>
          <a:prstGeom prst="rect">
            <a:avLst/>
          </a:prstGeom>
        </p:spPr>
      </p:pic>
      <p:pic>
        <p:nvPicPr>
          <p:cNvPr id="23" name="Picture 22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5150915"/>
            <a:ext cx="643889" cy="259285"/>
          </a:xfrm>
          <a:prstGeom prst="rect">
            <a:avLst/>
          </a:prstGeom>
        </p:spPr>
      </p:pic>
      <p:pic>
        <p:nvPicPr>
          <p:cNvPr id="24" name="Picture 2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410200"/>
            <a:ext cx="762000" cy="29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For any path, as long as the total sojourn time at each subarea      is          , the achieved network lifetime is          optimal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All of these paths are equally good under network lifetime objective.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It may be arguable that one path is better than another under some other objective, e.g., minimizing the total traveled distance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However, such objective can be formulated as a separate problem and its discussion is beyond the scope of this chapter   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057400"/>
            <a:ext cx="366713" cy="26670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057400"/>
            <a:ext cx="762000" cy="279104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2057400"/>
            <a:ext cx="762000" cy="29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Examples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We consider four randomly generated networks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Consisting of 10, 20, 50, and 100 nodes deployed over unit square </a:t>
            </a:r>
          </a:p>
          <a:p>
            <a:pPr marL="1485900" lvl="2" indent="-571500" eaLnBrk="1" hangingPunct="1">
              <a:buFont typeface="Wingdings" pitchFamily="2" charset="2"/>
              <a:buChar char="n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The data rate and initial energy for each node are randomly generated between [0.1, 1] and [50, 500]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The units of distance, rate and energy are all normalized appropriately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Set                      ,           and 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533900"/>
            <a:ext cx="1796521" cy="26670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1" y="4572000"/>
            <a:ext cx="727364" cy="228600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2807" y="4495800"/>
            <a:ext cx="933193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10-node Network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828800"/>
            <a:ext cx="1752600" cy="1813975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709370"/>
            <a:ext cx="3962400" cy="3717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48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=142.86 guaranteed by 95% optimum</a:t>
            </a:r>
            <a:endParaRPr lang="en-US" b="0" i="0" dirty="0"/>
          </a:p>
        </p:txBody>
      </p:sp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8005" y="4191000"/>
            <a:ext cx="440599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0"/>
            <a:ext cx="3200400" cy="19608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0-node Network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=144.23 guaranteed by 95% optimum</a:t>
            </a:r>
            <a:endParaRPr lang="en-US" b="0" i="0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752600"/>
            <a:ext cx="2028825" cy="1840377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751901"/>
            <a:ext cx="3735406" cy="365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0-node Network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48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=122.30 guaranteed by 95% optimum</a:t>
            </a:r>
            <a:endParaRPr lang="en-US" b="0" i="0" dirty="0"/>
          </a:p>
        </p:txBody>
      </p:sp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708314"/>
            <a:ext cx="3810001" cy="3701886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6287" y="1752600"/>
            <a:ext cx="1738313" cy="1994449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752600"/>
            <a:ext cx="245089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100-node Network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48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=149.45 guaranteed by 95% optimum</a:t>
            </a:r>
            <a:endParaRPr lang="en-US" b="0" i="0" dirty="0"/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92613"/>
            <a:ext cx="3962400" cy="3793787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52600"/>
            <a:ext cx="1566863" cy="2569233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1000"/>
            <a:ext cx="2209800" cy="2571017"/>
          </a:xfrm>
          <a:prstGeom prst="rect">
            <a:avLst/>
          </a:prstGeom>
        </p:spPr>
      </p:pic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2934798"/>
            <a:ext cx="2209800" cy="323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en-US" sz="2800" dirty="0" smtClean="0"/>
              <a:t>Problem Setting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B9AD7-0F23-4AA3-9AFF-B446B039D5B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719138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A set of     sensor node deployed over a two-dimensional area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Each sensor generates data at rate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Data is transmitted to the base station via multi-hop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Initial energy at sensor node   is   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16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station 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collects data from all nodes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971800"/>
            <a:ext cx="228600" cy="213013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700016"/>
            <a:ext cx="177165" cy="257175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724400"/>
            <a:ext cx="256895" cy="266700"/>
          </a:xfrm>
          <a:prstGeom prst="rect">
            <a:avLst/>
          </a:prstGeom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1752600"/>
            <a:ext cx="304800" cy="26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Mobile base station problem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Transform from time domain to space domain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Constrained base station problem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Unconstrained base station problem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Design a          optimal algorithm</a:t>
            </a:r>
          </a:p>
          <a:p>
            <a:pPr marL="1485900" lvl="2" indent="-571500" eaLnBrk="1" hangingPunct="1">
              <a:buFont typeface="Wingdings" pitchFamily="2" charset="2"/>
              <a:buChar char="Ø"/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An Example</a:t>
            </a:r>
          </a:p>
          <a:p>
            <a:pPr marL="1028700" lvl="1" indent="-571500" eaLnBrk="1" hangingPunct="1">
              <a:buFont typeface="Wingdings" pitchFamily="2" charset="2"/>
              <a:buChar char="n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Numerical results</a:t>
            </a:r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609600" cy="23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Consumption Modeling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Communication power is the dominant part of energy consumption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modeling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800" b="0" i="0" kern="0" baseline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</a:t>
            </a:r>
            <a:r>
              <a:rPr lang="en-US" sz="2400" b="0" i="0" kern="0" dirty="0" smtClean="0">
                <a:latin typeface="+mn-lt"/>
                <a:ea typeface="+mn-ea"/>
              </a:rPr>
              <a:t> 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Receiving power modeling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72706" name="Picture 2" descr="D:\PPT\figure\u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8" y="3157952"/>
            <a:ext cx="1890712" cy="499648"/>
          </a:xfrm>
          <a:prstGeom prst="rect">
            <a:avLst/>
          </a:prstGeom>
          <a:noFill/>
        </p:spPr>
      </p:pic>
      <p:pic>
        <p:nvPicPr>
          <p:cNvPr id="72707" name="Picture 3" descr="D:\PPT\figure\C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799" y="3733800"/>
            <a:ext cx="2361301" cy="457200"/>
          </a:xfrm>
          <a:prstGeom prst="rect">
            <a:avLst/>
          </a:prstGeom>
          <a:noFill/>
        </p:spPr>
      </p:pic>
      <p:pic>
        <p:nvPicPr>
          <p:cNvPr id="72708" name="Picture 4" descr="D:\PPT\figure\Ur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800600"/>
            <a:ext cx="2057400" cy="111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1883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 Conservation Constraints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Flow conservation for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node   at any time         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baseline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8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  where        and        represent the data rates from node   to node   and </a:t>
            </a:r>
            <a:r>
              <a:rPr lang="en-US" sz="2400" b="0" kern="0" dirty="0" smtClean="0">
                <a:latin typeface="+mn-lt"/>
                <a:ea typeface="+mn-ea"/>
              </a:rPr>
              <a:t>B</a:t>
            </a:r>
            <a:r>
              <a:rPr lang="en-US" sz="2400" b="0" i="0" kern="0" dirty="0" smtClean="0">
                <a:latin typeface="+mn-lt"/>
                <a:ea typeface="+mn-ea"/>
              </a:rPr>
              <a:t> at time  , respectively 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2205" y="1794986"/>
            <a:ext cx="110395" cy="262414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1791199"/>
            <a:ext cx="914400" cy="266201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2209800"/>
            <a:ext cx="4267200" cy="902274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3519486"/>
            <a:ext cx="664369" cy="335756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518647"/>
            <a:ext cx="685800" cy="291353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886200"/>
            <a:ext cx="168593" cy="274320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400" y="3933098"/>
            <a:ext cx="166878" cy="257902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5600" y="3904488"/>
            <a:ext cx="123825" cy="24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1883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Consumption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Constraints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energy constraint for each node         in [0, T]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baseline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8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	We have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	where          is the location of node   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752600"/>
            <a:ext cx="819707" cy="276225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590800"/>
            <a:ext cx="5912109" cy="838200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4419600"/>
            <a:ext cx="5776991" cy="533400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5181600"/>
            <a:ext cx="838200" cy="340519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5225415"/>
            <a:ext cx="133350" cy="26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4" y="304800"/>
            <a:ext cx="81883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Formulation</a:t>
            </a:r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04999"/>
            <a:ext cx="8080453" cy="251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6248400" cy="547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124200"/>
            <a:ext cx="4953000" cy="547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105400"/>
            <a:ext cx="487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rgbClr val="FF0000"/>
                </a:solidFill>
              </a:rPr>
              <a:t>Non-linear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22959</TotalTime>
  <Words>3312</Words>
  <Application>Microsoft Office PowerPoint</Application>
  <PresentationFormat>On-screen Show (4:3)</PresentationFormat>
  <Paragraphs>608</Paragraphs>
  <Slides>50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1_Profile</vt:lpstr>
      <vt:lpstr>2_Profile</vt:lpstr>
      <vt:lpstr>Chapter 9</vt:lpstr>
      <vt:lpstr>PowerPoint Presentation</vt:lpstr>
      <vt:lpstr>Mobile Base Station (MBS) Problem</vt:lpstr>
      <vt:lpstr>Mobile Base Station (MBS) Problem</vt:lpstr>
      <vt:lpstr>Problem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937</cp:revision>
  <dcterms:created xsi:type="dcterms:W3CDTF">2010-09-26T03:36:45Z</dcterms:created>
  <dcterms:modified xsi:type="dcterms:W3CDTF">2014-01-21T02:33:40Z</dcterms:modified>
</cp:coreProperties>
</file>