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36"/>
  </p:notesMasterIdLst>
  <p:sldIdLst>
    <p:sldId id="256" r:id="rId3"/>
    <p:sldId id="281" r:id="rId4"/>
    <p:sldId id="398" r:id="rId5"/>
    <p:sldId id="368" r:id="rId6"/>
    <p:sldId id="282" r:id="rId7"/>
    <p:sldId id="366" r:id="rId8"/>
    <p:sldId id="367" r:id="rId9"/>
    <p:sldId id="370" r:id="rId10"/>
    <p:sldId id="399" r:id="rId11"/>
    <p:sldId id="369" r:id="rId12"/>
    <p:sldId id="371" r:id="rId13"/>
    <p:sldId id="373" r:id="rId14"/>
    <p:sldId id="400" r:id="rId15"/>
    <p:sldId id="402" r:id="rId16"/>
    <p:sldId id="375" r:id="rId17"/>
    <p:sldId id="403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404" r:id="rId28"/>
    <p:sldId id="405" r:id="rId29"/>
    <p:sldId id="390" r:id="rId30"/>
    <p:sldId id="392" r:id="rId31"/>
    <p:sldId id="394" r:id="rId32"/>
    <p:sldId id="395" r:id="rId33"/>
    <p:sldId id="396" r:id="rId34"/>
    <p:sldId id="39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Lau" initials="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2100" autoAdjust="0"/>
  </p:normalViewPr>
  <p:slideViewPr>
    <p:cSldViewPr>
      <p:cViewPr varScale="1">
        <p:scale>
          <a:sx n="47" d="100"/>
          <a:sy n="47" d="100"/>
        </p:scale>
        <p:origin x="-85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44"/>
    </p:cViewPr>
  </p:sorterViewPr>
  <p:notesViewPr>
    <p:cSldViewPr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i="0">
                <a:latin typeface="Times New Roman" pitchFamily="18" charset="0"/>
              </a:defRPr>
            </a:lvl1pPr>
          </a:lstStyle>
          <a:p>
            <a:pPr>
              <a:defRPr/>
            </a:pPr>
            <a:fld id="{A149F564-630E-4975-9AE7-6DA692996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27318C-A849-4F87-B389-1D3F230B156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Arial" charset="0"/>
              </a:rPr>
              <a:t>Let q</a:t>
            </a:r>
            <a:r>
              <a:rPr lang="en-US" sz="1200" b="0" i="0" kern="0" baseline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Arial" charset="0"/>
              </a:rPr>
              <a:t> </a:t>
            </a:r>
            <a:r>
              <a:rPr lang="en-US" sz="1200" b="0" i="0" kern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Arial" charset="0"/>
              </a:rPr>
              <a:t>be the intersecting point between the line segment  [p, O</a:t>
            </a:r>
            <a:r>
              <a:rPr lang="en-US" sz="1200" b="0" i="0" kern="0" baseline="-2500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Arial" charset="0"/>
              </a:rPr>
              <a:t>A</a:t>
            </a:r>
            <a:r>
              <a:rPr lang="en-US" sz="1200" b="0" i="0" kern="0" dirty="0" smtClean="0">
                <a:solidFill>
                  <a:schemeClr val="tx1"/>
                </a:solidFill>
                <a:latin typeface="Times New Roman" pitchFamily="18" charset="0"/>
                <a:ea typeface="ＭＳ Ｐゴシック" charset="-128"/>
                <a:cs typeface="Arial" charset="0"/>
              </a:rPr>
              <a:t>]  and the circle of SED</a:t>
            </a:r>
          </a:p>
          <a:p>
            <a:pPr marL="571500" lvl="0" indent="-571500" eaLnBrk="1" hangingPunct="1">
              <a:buNone/>
              <a:defRPr/>
            </a:pPr>
            <a:endParaRPr lang="en-US" sz="1200" b="0" i="0" kern="0" dirty="0" smtClean="0">
              <a:solidFill>
                <a:schemeClr val="tx1"/>
              </a:solidFill>
              <a:latin typeface="Times New Roman" pitchFamily="18" charset="0"/>
              <a:ea typeface="ＭＳ Ｐゴシック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left SED is divided by a sequence of circles with center node 4.</a:t>
            </a:r>
          </a:p>
          <a:p>
            <a:r>
              <a:rPr lang="en-US" baseline="0" dirty="0" smtClean="0"/>
              <a:t>The right SED is divided by sequence of circles at all nodes. This SED is divided into 28 irregular subareas.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D[h] will depend on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Arc(q</a:t>
            </a:r>
            <a:r>
              <a:rPr lang="en-US" i="0" baseline="-25000" dirty="0" smtClean="0"/>
              <a:t>1</a:t>
            </a:r>
            <a:r>
              <a:rPr lang="en-US" i="0" dirty="0" smtClean="0"/>
              <a:t>,q</a:t>
            </a:r>
            <a:r>
              <a:rPr lang="en-US" i="0" baseline="-25000" dirty="0" smtClean="0"/>
              <a:t>2</a:t>
            </a:r>
            <a:r>
              <a:rPr lang="en-US" i="0" dirty="0" smtClean="0"/>
              <a:t>) </a:t>
            </a:r>
            <a:r>
              <a:rPr lang="en-US" i="0" baseline="0" dirty="0" smtClean="0"/>
              <a:t> represents the arc between q</a:t>
            </a:r>
            <a:r>
              <a:rPr lang="en-US" i="0" baseline="-25000" dirty="0" smtClean="0"/>
              <a:t>1</a:t>
            </a:r>
            <a:r>
              <a:rPr lang="en-US" i="0" baseline="0" dirty="0" smtClean="0"/>
              <a:t> and q</a:t>
            </a:r>
            <a:r>
              <a:rPr lang="en-US" i="0" baseline="-25000" dirty="0" smtClean="0"/>
              <a:t>2</a:t>
            </a:r>
            <a:endParaRPr lang="en-US" i="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equality is hold by definition of FCP</a:t>
            </a:r>
          </a:p>
          <a:p>
            <a:r>
              <a:rPr lang="en-US" baseline="0" dirty="0" smtClean="0"/>
              <a:t>The second equality is hold by property of subarea</a:t>
            </a:r>
          </a:p>
          <a:p>
            <a:r>
              <a:rPr lang="en-US" dirty="0" smtClean="0"/>
              <a:t>The inequality</a:t>
            </a:r>
            <a:r>
              <a:rPr lang="en-US" baseline="0" dirty="0" smtClean="0"/>
              <a:t> is hold by property of subarea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b="0" i="0" kern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We use a small 3-node network to illustrate the steps of the approximation algorithm. </a:t>
            </a:r>
          </a:p>
          <a:p>
            <a:r>
              <a:rPr lang="en-US" sz="900" b="0" i="0" kern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t>The location, data rate, and initial energy for each sensor are shown in following table, where the units of distance, rate, and energy are all normalized.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Please</a:t>
            </a:r>
            <a:r>
              <a:rPr lang="en-US" i="0" baseline="0" dirty="0" smtClean="0"/>
              <a:t> see book chapter Lemma 8.2 for details.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 prove next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Constant-factor approximation algorithm:  </a:t>
            </a:r>
            <a:r>
              <a:rPr lang="en-US" i="1" dirty="0" smtClean="0"/>
              <a:t>OPT</a:t>
            </a:r>
            <a:r>
              <a:rPr lang="en-US" dirty="0" smtClean="0"/>
              <a:t> &gt;0 (unknown) is the optimal objective</a:t>
            </a:r>
            <a:r>
              <a:rPr lang="en-US" baseline="0" dirty="0" smtClean="0"/>
              <a:t> value</a:t>
            </a:r>
            <a:r>
              <a:rPr lang="en-US" dirty="0" smtClean="0"/>
              <a:t>,</a:t>
            </a:r>
            <a:r>
              <a:rPr lang="en-US" baseline="0" dirty="0" smtClean="0"/>
              <a:t> c&lt;1 and is a constant for a maximization problem (c&gt;1 and is a constant for a minimization problem)</a:t>
            </a:r>
          </a:p>
          <a:p>
            <a:r>
              <a:rPr lang="en-US" b="0" i="0" baseline="0" dirty="0" smtClean="0"/>
              <a:t>The complexity is polynomial time.</a:t>
            </a:r>
          </a:p>
          <a:p>
            <a:endParaRPr lang="en-US" b="0" i="0" baseline="0" dirty="0" smtClean="0"/>
          </a:p>
          <a:p>
            <a:r>
              <a:rPr lang="en-US" b="0" i="0" baseline="0" dirty="0" smtClean="0"/>
              <a:t>(1-epsilon)-optimal (or (1+epsilon)-optimal) approximation algorithm: </a:t>
            </a:r>
            <a:r>
              <a:rPr lang="en-US" b="0" i="1" baseline="0" dirty="0" smtClean="0"/>
              <a:t>OPT</a:t>
            </a:r>
            <a:r>
              <a:rPr lang="en-US" b="0" i="0" baseline="0" dirty="0" smtClean="0"/>
              <a:t> &gt;0 (unknown) </a:t>
            </a:r>
            <a:r>
              <a:rPr lang="en-US" dirty="0" smtClean="0"/>
              <a:t>is the optimal objective</a:t>
            </a:r>
            <a:r>
              <a:rPr lang="en-US" baseline="0" dirty="0" smtClean="0"/>
              <a:t> value</a:t>
            </a:r>
            <a:r>
              <a:rPr lang="en-US" b="0" i="0" baseline="0" dirty="0" smtClean="0"/>
              <a:t>, 0&lt;epsilon &lt;&lt;1 and epsilon can be  arbitrarily small</a:t>
            </a:r>
          </a:p>
          <a:p>
            <a:r>
              <a:rPr lang="en-US" i="0" dirty="0" smtClean="0"/>
              <a:t>The</a:t>
            </a:r>
            <a:r>
              <a:rPr lang="en-US" i="0" baseline="0" dirty="0" smtClean="0"/>
              <a:t> complexity is polynomial function of  1/epsilon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10-node network, we find that FCP with cost vector [1.05, 1.28, 1.05, 1.22, 1.16, 1.05, 1.05, 1.05, 1.41, 1.05] has maximum network lifetime T*=357.49, which is at least 95% of</a:t>
            </a:r>
            <a:r>
              <a:rPr lang="en-US" baseline="0" dirty="0" smtClean="0"/>
              <a:t> the optimal. By placing base station in the correspond subarea, e.g., at point (0.59,0.31), the network lifetime is 359.17&gt;T*.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20-node network, we find that FCP with cost vector [1.55, 1.05, 1.16, 1.05, 1.41, 1.22, 1.41, 1.22, 1.41, 1.28,</a:t>
            </a:r>
            <a:r>
              <a:rPr lang="en-US" baseline="0" dirty="0" smtClean="0"/>
              <a:t> </a:t>
            </a:r>
            <a:r>
              <a:rPr lang="en-US" dirty="0" smtClean="0"/>
              <a:t>1.63, 1.05,</a:t>
            </a:r>
            <a:r>
              <a:rPr lang="en-US" baseline="0" dirty="0" smtClean="0"/>
              <a:t>  1.16, 1.98, 1.71, 1.16, 1.28, 1.80, 1.05, 1.05</a:t>
            </a:r>
            <a:r>
              <a:rPr lang="en-US" dirty="0" smtClean="0"/>
              <a:t>] has maximum network lifetime T*=82.86</a:t>
            </a:r>
            <a:r>
              <a:rPr lang="en-US" baseline="0" dirty="0" smtClean="0"/>
              <a:t> among all FCPs. </a:t>
            </a:r>
            <a:r>
              <a:rPr lang="en-US" dirty="0" smtClean="0"/>
              <a:t>We </a:t>
            </a:r>
            <a:r>
              <a:rPr lang="en-US" baseline="0" dirty="0" smtClean="0"/>
              <a:t>place base station in the correspond subarea, e.g., at point (0.31, 0.79). The network lifetime is 82.91&gt;T*, which is also at least 95% of the optimum.</a:t>
            </a:r>
          </a:p>
          <a:p>
            <a:endParaRPr lang="en-US" baseline="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27318C-A849-4F87-B389-1D3F230B156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fij</a:t>
            </a:r>
            <a:r>
              <a:rPr lang="en-US" dirty="0" smtClean="0"/>
              <a:t>  is data rate that node </a:t>
            </a:r>
            <a:r>
              <a:rPr lang="en-US" dirty="0" err="1" smtClean="0"/>
              <a:t>i</a:t>
            </a:r>
            <a:r>
              <a:rPr lang="en-US" baseline="0" dirty="0" smtClean="0"/>
              <a:t> transmits to node j.</a:t>
            </a:r>
          </a:p>
          <a:p>
            <a:r>
              <a:rPr lang="en-US" i="1" baseline="0" dirty="0" err="1" smtClean="0"/>
              <a:t>Cij</a:t>
            </a:r>
            <a:r>
              <a:rPr lang="en-US" i="1" baseline="0" dirty="0" smtClean="0"/>
              <a:t> </a:t>
            </a:r>
            <a:r>
              <a:rPr lang="en-US" baseline="0" dirty="0" smtClean="0"/>
              <a:t> is the cost associated with link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-&gt; j.</a:t>
            </a:r>
          </a:p>
          <a:p>
            <a:r>
              <a:rPr lang="en-US" i="1" baseline="0" dirty="0" smtClean="0"/>
              <a:t>beta_1</a:t>
            </a:r>
            <a:r>
              <a:rPr lang="en-US" baseline="0" dirty="0" smtClean="0"/>
              <a:t> and </a:t>
            </a:r>
            <a:r>
              <a:rPr lang="en-US" i="1" baseline="0" dirty="0" smtClean="0"/>
              <a:t>beta_2</a:t>
            </a:r>
            <a:r>
              <a:rPr lang="en-US" baseline="0" dirty="0" smtClean="0"/>
              <a:t> are constant coefficients</a:t>
            </a:r>
          </a:p>
          <a:p>
            <a:r>
              <a:rPr lang="en-US" i="1" baseline="0" dirty="0" smtClean="0"/>
              <a:t>Alpha</a:t>
            </a:r>
            <a:r>
              <a:rPr lang="en-US" baseline="0" dirty="0" smtClean="0"/>
              <a:t>  is path loss index</a:t>
            </a:r>
          </a:p>
          <a:p>
            <a:r>
              <a:rPr lang="en-US" i="1" baseline="0" dirty="0" err="1" smtClean="0"/>
              <a:t>dij</a:t>
            </a:r>
            <a:r>
              <a:rPr lang="en-US" i="1" baseline="0" dirty="0" smtClean="0"/>
              <a:t>  </a:t>
            </a:r>
            <a:r>
              <a:rPr lang="en-US" baseline="0" dirty="0" smtClean="0"/>
              <a:t>is the physical distance between sensor node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and j</a:t>
            </a:r>
          </a:p>
          <a:p>
            <a:r>
              <a:rPr lang="en-US" i="1" baseline="0" dirty="0" smtClean="0"/>
              <a:t>Rho</a:t>
            </a:r>
            <a:r>
              <a:rPr lang="en-US" baseline="0" dirty="0" smtClean="0"/>
              <a:t> is a constant coefficient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energy consumption model, we can</a:t>
            </a:r>
            <a:r>
              <a:rPr lang="en-US" baseline="0" dirty="0" smtClean="0"/>
              <a:t> see that flow rate and distance influence energy consumption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The maximum network lifetime achieved on a location can be solved by a linear program (see next slide).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solve LP for each given</a:t>
            </a:r>
            <a:r>
              <a:rPr lang="en-US" baseline="0" dirty="0" smtClean="0"/>
              <a:t> location.  </a:t>
            </a:r>
          </a:p>
          <a:p>
            <a:r>
              <a:rPr lang="en-US" baseline="0" dirty="0" smtClean="0"/>
              <a:t>Search space is the set of all possible base station locations</a:t>
            </a:r>
          </a:p>
          <a:p>
            <a:r>
              <a:rPr lang="en-US" baseline="0" dirty="0" smtClean="0"/>
              <a:t>However, this is unrealistic because the search space is infinite.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constraint is flow balance.</a:t>
            </a:r>
          </a:p>
          <a:p>
            <a:r>
              <a:rPr lang="en-US" dirty="0" smtClean="0"/>
              <a:t>Second</a:t>
            </a:r>
            <a:r>
              <a:rPr lang="en-US" baseline="0" dirty="0" smtClean="0"/>
              <a:t> constraint is energy consumption, which joint consideration of base station location and multi-hop routing.</a:t>
            </a:r>
          </a:p>
          <a:p>
            <a:r>
              <a:rPr lang="en-US" baseline="0" dirty="0" smtClean="0"/>
              <a:t>Third constraint is from transmission power modeling.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Non-convex programming is NP-hard in general.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9F564-630E-4975-9AE7-6DA6929961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3EE9-4A97-4660-8700-FEF0752D2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AE6A-C3F2-4277-B884-ED836E43F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2404-451F-4DBF-AE04-7136EBCAC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fld id="{EFC4F67E-EAA6-4375-BC1A-85088FD3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489D3-1796-428C-B496-3A944B5D9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D7FB-5ECE-434B-ADC9-C24F0EC6D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1A4E-765C-474F-B77D-98C574ADB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A68E-A3DE-439D-AD2D-F5F5E759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4C44D-DE82-43BE-B132-27101AD4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27B9-8446-4239-A19B-4BF96B407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AF6C-1264-4A20-BC92-DCBE75FC3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E556-2AA3-486B-A9B8-A361BF7E4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1800" b="0" i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fld id="{67F560C3-2ACE-414B-A1E0-483E2A94C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57200" y="6248400"/>
            <a:ext cx="8229600" cy="4572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200" b="0" i="0"/>
            </a:lvl1pPr>
          </a:lstStyle>
          <a:p>
            <a:pPr>
              <a:defRPr/>
            </a:pPr>
            <a:r>
              <a:rPr lang="en-US"/>
              <a:t>ACM MobiHoc 2004	</a:t>
            </a:r>
            <a:fld id="{23F55C32-BD82-44E4-9407-56231F6E5D2D}" type="slidenum">
              <a:rPr lang="en-US"/>
              <a:pPr>
                <a:defRPr/>
              </a:pPr>
              <a:t>‹#›</a:t>
            </a:fld>
            <a:r>
              <a:rPr lang="en-US"/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charset="0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charset="0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charset="0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.gif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wmf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4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0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9.png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png"/><Relationship Id="rId14" Type="http://schemas.openxmlformats.org/officeDocument/2006/relationships/image" Target="../media/image23.wmf"/><Relationship Id="rId22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4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7.png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1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54.png"/><Relationship Id="rId4" Type="http://schemas.openxmlformats.org/officeDocument/2006/relationships/image" Target="../media/image52.png"/><Relationship Id="rId9" Type="http://schemas.openxmlformats.org/officeDocument/2006/relationships/image" Target="../media/image53.png"/><Relationship Id="rId14" Type="http://schemas.openxmlformats.org/officeDocument/2006/relationships/oleObject" Target="../embeddings/oleObject1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6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gif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image" Target="../media/image58.wmf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7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21.bin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.gif"/><Relationship Id="rId9" Type="http://schemas.openxmlformats.org/officeDocument/2006/relationships/image" Target="../media/image69.png"/><Relationship Id="rId14" Type="http://schemas.openxmlformats.org/officeDocument/2006/relationships/oleObject" Target="../embeddings/oleObject2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wmf"/><Relationship Id="rId11" Type="http://schemas.openxmlformats.org/officeDocument/2006/relationships/image" Target="../media/image69.pn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74.wmf"/><Relationship Id="rId10" Type="http://schemas.openxmlformats.org/officeDocument/2006/relationships/image" Target="../media/image72.wmf"/><Relationship Id="rId4" Type="http://schemas.openxmlformats.org/officeDocument/2006/relationships/image" Target="../media/image1.gi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1.gif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png"/><Relationship Id="rId5" Type="http://schemas.openxmlformats.org/officeDocument/2006/relationships/image" Target="../media/image7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C4DDB2-62CC-4804-874C-7BF69F4B38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Verdana" pitchFamily="34" charset="0"/>
              </a:rPr>
              <a:t>Chapter 8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514600"/>
            <a:ext cx="8458200" cy="1600200"/>
          </a:xfrm>
        </p:spPr>
        <p:txBody>
          <a:bodyPr/>
          <a:lstStyle/>
          <a:p>
            <a:pPr eaLnBrk="1" hangingPunct="1"/>
            <a:endParaRPr lang="en-US" dirty="0" smtClean="0">
              <a:latin typeface="Verdana" pitchFamily="34" charset="0"/>
            </a:endParaRPr>
          </a:p>
          <a:p>
            <a:pPr algn="ctr" eaLnBrk="1" hangingPunct="1"/>
            <a:r>
              <a:rPr lang="en-US" smtClean="0">
                <a:latin typeface="Verdana" pitchFamily="34" charset="0"/>
              </a:rPr>
              <a:t>Approximation </a:t>
            </a:r>
            <a:r>
              <a:rPr lang="en-US" smtClean="0">
                <a:latin typeface="Verdana" pitchFamily="34" charset="0"/>
              </a:rPr>
              <a:t>algorithm </a:t>
            </a:r>
            <a:r>
              <a:rPr lang="en-US" dirty="0" smtClean="0">
                <a:latin typeface="Verdana" pitchFamily="34" charset="0"/>
              </a:rPr>
              <a:t>and </a:t>
            </a:r>
            <a:r>
              <a:rPr lang="en-US" smtClean="0">
                <a:latin typeface="Verdana" pitchFamily="34" charset="0"/>
              </a:rPr>
              <a:t>its </a:t>
            </a:r>
            <a:r>
              <a:rPr lang="en-US" smtClean="0">
                <a:latin typeface="Verdana" pitchFamily="34" charset="0"/>
              </a:rPr>
              <a:t>applications</a:t>
            </a:r>
            <a:endParaRPr lang="en-US" dirty="0" smtClean="0">
              <a:latin typeface="Verdana" pitchFamily="34" charset="0"/>
            </a:endParaRPr>
          </a:p>
          <a:p>
            <a:pPr algn="ctr" eaLnBrk="1" hangingPunct="1"/>
            <a:r>
              <a:rPr lang="en-US" dirty="0" smtClean="0">
                <a:latin typeface="Verdana" pitchFamily="34" charset="0"/>
              </a:rPr>
              <a:t>Part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Formulation for BSP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PPT\figure\formu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7079749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966788" lvl="1" indent="-495300" eaLnBrk="1" hangingPunct="1"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Verdana" pitchFamily="34" charset="0"/>
            </a:endParaRPr>
          </a:p>
          <a:p>
            <a:pPr marL="966788" lvl="1" indent="-495300" eaLnBrk="1" hangingPunct="1"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Verdana" pitchFamily="34" charset="0"/>
              </a:rPr>
              <a:t>where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Verdana" pitchFamily="34" charset="0"/>
              </a:rPr>
              <a:t>  </a:t>
            </a:r>
            <a:r>
              <a:rPr lang="en-US" sz="2400" b="0" i="0" kern="0" dirty="0" smtClean="0">
                <a:ea typeface="Verdana" pitchFamily="34" charset="0"/>
                <a:cs typeface="Verdana" pitchFamily="34" charset="0"/>
              </a:rPr>
              <a:t>       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Verdana" pitchFamily="34" charset="0"/>
              </a:rPr>
              <a:t>is the base station location and    </a:t>
            </a:r>
          </a:p>
          <a:p>
            <a:pPr marL="966788" lvl="1" indent="-495300" eaLnBrk="1" hangingPunct="1">
              <a:defRPr/>
            </a:pPr>
            <a:r>
              <a:rPr lang="en-US" sz="2400" b="0" i="0" kern="0" dirty="0" smtClean="0">
                <a:ea typeface="Verdana" pitchFamily="34" charset="0"/>
                <a:cs typeface="Verdana" pitchFamily="34" charset="0"/>
              </a:rPr>
              <a:t>i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Verdana" pitchFamily="34" charset="0"/>
              </a:rPr>
              <a:t>s</a:t>
            </a:r>
            <a:r>
              <a:rPr lang="en-US" sz="2400" b="0" i="0" kern="0" dirty="0" smtClean="0"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ea typeface="Verdana" pitchFamily="34" charset="0"/>
                <a:cs typeface="Verdana" pitchFamily="34" charset="0"/>
              </a:rPr>
              <a:t>an area of base station location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D:\PPT\figure\xy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078450"/>
            <a:ext cx="857250" cy="341150"/>
          </a:xfrm>
          <a:prstGeom prst="rect">
            <a:avLst/>
          </a:prstGeom>
          <a:noFill/>
        </p:spPr>
      </p:pic>
      <p:pic>
        <p:nvPicPr>
          <p:cNvPr id="1028" name="Picture 4" descr="D:\PPT\figure\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4059936"/>
            <a:ext cx="304800" cy="35922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676400" y="3048000"/>
            <a:ext cx="4267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72200" y="188589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0000"/>
                </a:solidFill>
              </a:rPr>
              <a:t>Non-convex function</a:t>
            </a:r>
            <a:endParaRPr lang="en-US" b="0" i="0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50345">
            <a:off x="6043598" y="2217598"/>
            <a:ext cx="259491" cy="81663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5257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rgbClr val="FF0000"/>
                </a:solidFill>
              </a:rPr>
              <a:t>Non-convex Programming !!!</a:t>
            </a:r>
            <a:endParaRPr lang="en-US" sz="2400" b="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Basic Idea of </a:t>
            </a: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2800" b="0" i="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ur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Approach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Sub-area division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With tight bounds on transmission cost for any point in the subarea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endParaRPr kumimoji="0" lang="en-US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Fictitious cost point (FCP) presentation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Change infinite search space into finite search space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best FCP provides </a:t>
            </a:r>
            <a:r>
              <a:rPr lang="en-US" sz="2400" b="0" i="0" kern="0" dirty="0" smtClean="0">
                <a:latin typeface="+mn-lt"/>
                <a:ea typeface="+mn-ea"/>
              </a:rPr>
              <a:t>(1-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dirty="0" smtClean="0">
                <a:latin typeface="+mn-lt"/>
                <a:ea typeface="+mn-ea"/>
              </a:rPr>
              <a:t>)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Smallest Enclosing Disk (SED)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To maximize network lifetime, the base station must be within SED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/>
              <a:t>Smallest disk that covers all sensor nodes</a:t>
            </a: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/>
              <a:t>Can be found in polynomial-time</a:t>
            </a: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</p:txBody>
      </p:sp>
      <p:pic>
        <p:nvPicPr>
          <p:cNvPr id="92161" name="Picture 1" descr="C:\Users\Kevin Lau\Desktop\Cap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8425" y="2895600"/>
            <a:ext cx="315277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Based on contradiction</a:t>
            </a: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Assume the optima base </a:t>
            </a:r>
          </a:p>
          <a:p>
            <a:pPr marL="1028700" lvl="1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station location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n-US" b="0" i="0" kern="0" dirty="0" smtClean="0">
                <a:latin typeface="+mn-lt"/>
                <a:ea typeface="+mn-ea"/>
              </a:rPr>
              <a:t> is</a:t>
            </a:r>
          </a:p>
          <a:p>
            <a:pPr marL="1028700" lvl="1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outside SED. </a:t>
            </a:r>
          </a:p>
          <a:p>
            <a:pPr marL="1028700" lvl="1" indent="-571500" eaLnBrk="1" hangingPunct="1">
              <a:defRPr/>
            </a:pPr>
            <a:endParaRPr lang="en-US" sz="10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/>
              <a:t>For each sensor node  , </a:t>
            </a:r>
          </a:p>
          <a:p>
            <a:pPr marL="1028700" lvl="1" indent="-571500" eaLnBrk="1" hangingPunct="1">
              <a:defRPr/>
            </a:pPr>
            <a:r>
              <a:rPr lang="en-US" b="0" i="0" kern="0" dirty="0" smtClean="0"/>
              <a:t>      we have </a:t>
            </a:r>
            <a:r>
              <a:rPr lang="en-US" b="0" kern="0" dirty="0" err="1" smtClean="0"/>
              <a:t>d</a:t>
            </a:r>
            <a:r>
              <a:rPr lang="en-US" b="0" i="0" kern="0" baseline="-25000" dirty="0" err="1" smtClean="0"/>
              <a:t>iq</a:t>
            </a:r>
            <a:r>
              <a:rPr lang="en-US" b="0" i="0" kern="0" dirty="0" smtClean="0"/>
              <a:t>&lt;</a:t>
            </a:r>
            <a:r>
              <a:rPr lang="en-US" b="0" kern="0" dirty="0" smtClean="0"/>
              <a:t>d</a:t>
            </a:r>
            <a:r>
              <a:rPr lang="en-US" b="0" i="0" kern="0" baseline="-25000" dirty="0" smtClean="0"/>
              <a:t>ip</a:t>
            </a:r>
            <a:r>
              <a:rPr lang="en-US" b="0" i="0" kern="0" dirty="0" smtClean="0"/>
              <a:t>. </a:t>
            </a:r>
          </a:p>
          <a:p>
            <a:pPr marL="1028700" lvl="1" indent="-571500" eaLnBrk="1" hangingPunct="1">
              <a:defRPr/>
            </a:pPr>
            <a:r>
              <a:rPr lang="en-US" b="0" i="0" kern="0" dirty="0" smtClean="0"/>
              <a:t>      Consequently, </a:t>
            </a:r>
            <a:r>
              <a:rPr lang="en-US" b="0" kern="0" dirty="0" err="1" smtClean="0"/>
              <a:t>C</a:t>
            </a:r>
            <a:r>
              <a:rPr lang="en-US" b="0" i="0" kern="0" baseline="-25000" dirty="0" err="1" smtClean="0"/>
              <a:t>iq</a:t>
            </a:r>
            <a:r>
              <a:rPr lang="en-US" b="0" i="0" kern="0" dirty="0" smtClean="0"/>
              <a:t>&lt;</a:t>
            </a:r>
            <a:r>
              <a:rPr lang="en-US" b="0" kern="0" dirty="0" err="1" smtClean="0"/>
              <a:t>C</a:t>
            </a:r>
            <a:r>
              <a:rPr lang="en-US" b="0" i="0" kern="0" baseline="-25000" dirty="0" err="1" smtClean="0"/>
              <a:t>ip</a:t>
            </a:r>
            <a:r>
              <a:rPr lang="en-US" b="0" i="0" kern="0" dirty="0" smtClean="0"/>
              <a:t>. </a:t>
            </a:r>
          </a:p>
          <a:p>
            <a:pPr marL="1028700" lvl="1" indent="-571500" eaLnBrk="1" hangingPunct="1">
              <a:buBlip>
                <a:blip r:embed="rId4"/>
              </a:buBlip>
              <a:defRPr/>
            </a:pPr>
            <a:endParaRPr lang="en-US" sz="1000" b="0" i="0" kern="0" dirty="0" smtClean="0"/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/>
              <a:t>We can save energy on every sensor node by relocating </a:t>
            </a:r>
            <a:r>
              <a:rPr lang="en-US" b="0" kern="0" dirty="0" smtClean="0"/>
              <a:t>p</a:t>
            </a:r>
            <a:r>
              <a:rPr lang="en-US" b="0" i="0" kern="0" dirty="0" smtClean="0"/>
              <a:t> to </a:t>
            </a:r>
            <a:r>
              <a:rPr lang="en-US" b="0" kern="0" dirty="0" smtClean="0"/>
              <a:t>q</a:t>
            </a:r>
            <a:r>
              <a:rPr lang="en-US" b="0" i="0" kern="0" dirty="0" smtClean="0"/>
              <a:t>. The network lifetime will be increased.</a:t>
            </a:r>
          </a:p>
          <a:p>
            <a:pPr marL="1028700" lvl="1" indent="-571500" eaLnBrk="1" hangingPunct="1">
              <a:buBlip>
                <a:blip r:embed="rId4"/>
              </a:buBlip>
              <a:defRPr/>
            </a:pPr>
            <a:endParaRPr lang="en-US" sz="800" b="0" i="0" kern="0" dirty="0" smtClean="0"/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/>
              <a:t>Thus, </a:t>
            </a:r>
            <a:r>
              <a:rPr lang="en-US" b="0" kern="0" dirty="0" smtClean="0"/>
              <a:t>p</a:t>
            </a:r>
            <a:r>
              <a:rPr lang="en-US" b="0" i="0" kern="0" dirty="0" smtClean="0"/>
              <a:t> cannot be optimal.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Proof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42" name="Picture 2" descr="D:\PPT\figure\SED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4975" y="1676400"/>
            <a:ext cx="3832825" cy="2819400"/>
          </a:xfrm>
          <a:prstGeom prst="rect">
            <a:avLst/>
          </a:prstGeom>
          <a:noFill/>
        </p:spPr>
      </p:pic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6781800" y="3429000"/>
          <a:ext cx="10144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0" name="Equation" r:id="rId6" imgW="558558" imgH="241195" progId="Equation.3">
                  <p:embed/>
                </p:oleObj>
              </mc:Choice>
              <mc:Fallback>
                <p:oleObj name="Equation" r:id="rId6" imgW="558558" imgH="241195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429000"/>
                        <a:ext cx="10144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4505325" y="3436938"/>
          <a:ext cx="173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Equation" r:id="rId8" imgW="88707" imgH="164742" progId="Equation.3">
                  <p:embed/>
                </p:oleObj>
              </mc:Choice>
              <mc:Fallback>
                <p:oleObj name="Equation" r:id="rId8" imgW="88707" imgH="164742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436938"/>
                        <a:ext cx="1730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Sub-area Division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Divide SED by a sequence of circles with radius    </a:t>
            </a:r>
            <a:r>
              <a:rPr lang="en-US" sz="2400" b="0" kern="0" dirty="0" smtClean="0">
                <a:latin typeface="+mn-lt"/>
                <a:ea typeface="+mn-ea"/>
              </a:rPr>
              <a:t>D</a:t>
            </a:r>
            <a:r>
              <a:rPr lang="en-US" sz="2400" b="0" i="0" kern="0" dirty="0" smtClean="0">
                <a:latin typeface="+mn-lt"/>
                <a:ea typeface="+mn-ea"/>
              </a:rPr>
              <a:t>[</a:t>
            </a:r>
            <a:r>
              <a:rPr lang="en-US" sz="2400" b="0" kern="0" dirty="0" smtClean="0">
                <a:latin typeface="+mn-lt"/>
                <a:ea typeface="+mn-ea"/>
              </a:rPr>
              <a:t>h</a:t>
            </a:r>
            <a:r>
              <a:rPr lang="en-US" sz="2400" b="0" i="0" kern="0" dirty="0" smtClean="0">
                <a:latin typeface="+mn-lt"/>
                <a:ea typeface="+mn-ea"/>
              </a:rPr>
              <a:t>] and center node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51362" y="2133600"/>
          <a:ext cx="17303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9" name="Equation" r:id="rId4" imgW="88707" imgH="164742" progId="Equation.3">
                  <p:embed/>
                </p:oleObj>
              </mc:Choice>
              <mc:Fallback>
                <p:oleObj name="Equation" r:id="rId4" imgW="88707" imgH="16474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2" y="2133600"/>
                        <a:ext cx="173038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4" descr="D:\PPT\figure\Division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971800"/>
            <a:ext cx="3572429" cy="2819400"/>
          </a:xfrm>
          <a:prstGeom prst="rect">
            <a:avLst/>
          </a:prstGeom>
          <a:noFill/>
        </p:spPr>
      </p:pic>
      <p:pic>
        <p:nvPicPr>
          <p:cNvPr id="8199" name="Picture 7" descr="D:\PPT\figure\division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2411" y="2514600"/>
            <a:ext cx="378958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Determine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Denote                       , where       is the maximum distances between sensor node   and the base station </a:t>
            </a:r>
            <a:r>
              <a:rPr lang="en-US" sz="2400" b="0" kern="0" dirty="0" smtClean="0">
                <a:latin typeface="+mn-lt"/>
                <a:ea typeface="+mn-ea"/>
              </a:rPr>
              <a:t>B</a:t>
            </a:r>
            <a:r>
              <a:rPr lang="en-US" sz="2400" b="0" i="0" kern="0" dirty="0" smtClean="0">
                <a:latin typeface="+mn-lt"/>
                <a:ea typeface="+mn-ea"/>
              </a:rPr>
              <a:t>.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6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Denote      and      the minimum and maximum costs between sensor node   and base station </a:t>
            </a:r>
            <a:r>
              <a:rPr lang="en-US" sz="2400" b="0" kern="0" dirty="0" smtClean="0">
                <a:latin typeface="+mn-lt"/>
                <a:ea typeface="+mn-ea"/>
              </a:rPr>
              <a:t>B</a:t>
            </a:r>
            <a:r>
              <a:rPr lang="en-US" sz="2400" b="0" i="0" kern="0" dirty="0" smtClean="0">
                <a:latin typeface="+mn-lt"/>
                <a:ea typeface="+mn-ea"/>
              </a:rPr>
              <a:t>. We have           and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6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Define                      , </a:t>
            </a:r>
            <a:r>
              <a:rPr lang="en-US" sz="2400" b="0" kern="0" dirty="0" smtClean="0"/>
              <a:t>h</a:t>
            </a:r>
            <a:r>
              <a:rPr lang="en-US" sz="2400" b="0" i="0" kern="0" dirty="0" smtClean="0"/>
              <a:t>=0,1,2, …,</a:t>
            </a:r>
            <a:endParaRPr lang="en-US" sz="2400" b="0" i="0" kern="0" baseline="-25000" dirty="0" smtClean="0"/>
          </a:p>
          <a:p>
            <a:pPr marL="1028700" lvl="1" indent="-571500" eaLnBrk="1" hangingPunct="1">
              <a:defRPr/>
            </a:pPr>
            <a:endParaRPr lang="en-US" b="0" i="0" kern="0" dirty="0" smtClean="0"/>
          </a:p>
          <a:p>
            <a:pPr marL="1028700" lvl="1" indent="-571500" eaLnBrk="1" hangingPunct="1">
              <a:defRPr/>
            </a:pPr>
            <a:endParaRPr lang="en-US" b="0" i="0" kern="0" dirty="0" smtClean="0"/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For each </a:t>
            </a:r>
            <a:r>
              <a:rPr lang="en-US" sz="2400" b="0" kern="0" dirty="0" smtClean="0"/>
              <a:t>C</a:t>
            </a:r>
            <a:r>
              <a:rPr lang="en-US" sz="2400" b="0" i="0" kern="0" dirty="0" smtClean="0"/>
              <a:t>[</a:t>
            </a:r>
            <a:r>
              <a:rPr lang="en-US" sz="2400" b="0" kern="0" dirty="0" smtClean="0"/>
              <a:t>h</a:t>
            </a:r>
            <a:r>
              <a:rPr lang="en-US" sz="2400" b="0" i="0" kern="0" dirty="0" smtClean="0"/>
              <a:t>], compute the corresponding distance </a:t>
            </a:r>
            <a:r>
              <a:rPr lang="en-US" sz="2400" b="0" kern="0" dirty="0" smtClean="0"/>
              <a:t>D</a:t>
            </a:r>
            <a:r>
              <a:rPr lang="en-US" sz="2400" b="0" i="0" kern="0" dirty="0" smtClean="0"/>
              <a:t>[</a:t>
            </a:r>
            <a:r>
              <a:rPr lang="en-US" sz="2400" b="0" kern="0" dirty="0" smtClean="0"/>
              <a:t>h</a:t>
            </a:r>
            <a:r>
              <a:rPr lang="en-US" sz="2400" b="0" i="0" kern="0" dirty="0" smtClean="0"/>
              <a:t>]</a:t>
            </a:r>
            <a:r>
              <a:rPr lang="en-US" sz="2400" b="0" i="0" kern="0" dirty="0" smtClean="0">
                <a:latin typeface="+mn-lt"/>
                <a:ea typeface="+mn-ea"/>
              </a:rPr>
              <a:t>                                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10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620000" y="2133600"/>
          <a:ext cx="1730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4" imgW="88707" imgH="164742" progId="Equation.3">
                  <p:embed/>
                </p:oleObj>
              </mc:Choice>
              <mc:Fallback>
                <p:oleObj name="Equation" r:id="rId4" imgW="88707" imgH="164742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133600"/>
                        <a:ext cx="17303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7" name="Picture 13" descr="D:\PPT\figure\Dmaxeq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4288" y="1773936"/>
            <a:ext cx="2362201" cy="365340"/>
          </a:xfrm>
          <a:prstGeom prst="rect">
            <a:avLst/>
          </a:prstGeom>
          <a:noFill/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5346700" y="3417888"/>
          <a:ext cx="1762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7" imgW="88707" imgH="164742" progId="Equation.3">
                  <p:embed/>
                </p:oleObj>
              </mc:Choice>
              <mc:Fallback>
                <p:oleObj name="Equation" r:id="rId7" imgW="88707" imgH="164742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700" y="3417888"/>
                        <a:ext cx="176213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3" name="Picture 19" descr="D:\PPT\figure\Cmineq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795211"/>
            <a:ext cx="1066800" cy="319589"/>
          </a:xfrm>
          <a:prstGeom prst="rect">
            <a:avLst/>
          </a:prstGeom>
          <a:noFill/>
        </p:spPr>
      </p:pic>
      <p:pic>
        <p:nvPicPr>
          <p:cNvPr id="6164" name="Picture 20" descr="D:\PPT\figure\Cmaxeq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98632" y="3858768"/>
            <a:ext cx="4540568" cy="324041"/>
          </a:xfrm>
          <a:prstGeom prst="rect">
            <a:avLst/>
          </a:prstGeom>
          <a:noFill/>
        </p:spPr>
      </p:pic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949950" y="1708150"/>
          <a:ext cx="64928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11" imgW="330057" imgH="241195" progId="Equation.3">
                  <p:embed/>
                </p:oleObj>
              </mc:Choice>
              <mc:Fallback>
                <p:oleObj name="Equation" r:id="rId11" imgW="330057" imgH="241195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1708150"/>
                        <a:ext cx="64928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2274888" y="2997200"/>
          <a:ext cx="5445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13" imgW="304668" imgH="241195" progId="Equation.3">
                  <p:embed/>
                </p:oleObj>
              </mc:Choice>
              <mc:Fallback>
                <p:oleObj name="Equation" r:id="rId13" imgW="304668" imgH="241195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997200"/>
                        <a:ext cx="5445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26"/>
          <p:cNvGraphicFramePr>
            <a:graphicFrameLocks noChangeAspect="1"/>
          </p:cNvGraphicFramePr>
          <p:nvPr/>
        </p:nvGraphicFramePr>
        <p:xfrm>
          <a:off x="3463925" y="2997200"/>
          <a:ext cx="5667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15" imgW="317225" imgH="241091" progId="Equation.3">
                  <p:embed/>
                </p:oleObj>
              </mc:Choice>
              <mc:Fallback>
                <p:oleObj name="Equation" r:id="rId15" imgW="317225" imgH="241091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2997200"/>
                        <a:ext cx="56673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 descr="D:\PPT\figure\Hi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11676" y="4724400"/>
            <a:ext cx="4312924" cy="695632"/>
          </a:xfrm>
          <a:prstGeom prst="rect">
            <a:avLst/>
          </a:prstGeom>
          <a:noFill/>
        </p:spPr>
      </p:pic>
      <p:pic>
        <p:nvPicPr>
          <p:cNvPr id="19" name="Picture 2" descr="D:\PPT\figure\Ch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0" y="4325112"/>
            <a:ext cx="2182520" cy="381000"/>
          </a:xfrm>
          <a:prstGeom prst="rect">
            <a:avLst/>
          </a:prstGeom>
          <a:noFill/>
        </p:spPr>
      </p:pic>
      <p:graphicFrame>
        <p:nvGraphicFramePr>
          <p:cNvPr id="6172" name="Object 28"/>
          <p:cNvGraphicFramePr>
            <a:graphicFrameLocks noChangeAspect="1"/>
          </p:cNvGraphicFramePr>
          <p:nvPr/>
        </p:nvGraphicFramePr>
        <p:xfrm>
          <a:off x="6705600" y="4313237"/>
          <a:ext cx="3651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19" imgW="203112" imgH="228501" progId="Equation.3">
                  <p:embed/>
                </p:oleObj>
              </mc:Choice>
              <mc:Fallback>
                <p:oleObj name="Equation" r:id="rId19" imgW="203112" imgH="228501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313237"/>
                        <a:ext cx="3651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5" name="Object 31"/>
          <p:cNvGraphicFramePr>
            <a:graphicFrameLocks noChangeAspect="1"/>
          </p:cNvGraphicFramePr>
          <p:nvPr/>
        </p:nvGraphicFramePr>
        <p:xfrm>
          <a:off x="2620963" y="1066800"/>
          <a:ext cx="7318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21" imgW="330057" imgH="203112" progId="Equation.3">
                  <p:embed/>
                </p:oleObj>
              </mc:Choice>
              <mc:Fallback>
                <p:oleObj name="Equation" r:id="rId21" imgW="330057" imgH="203112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1066800"/>
                        <a:ext cx="731837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Property of A Sub-area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30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A subarea       must be enclosed within some arc centered at sensor node  </a:t>
            </a: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Denote the index of this arc as </a:t>
            </a: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sz="1600" b="0" i="0" kern="0" dirty="0" smtClean="0">
                <a:latin typeface="+mn-lt"/>
                <a:ea typeface="+mn-ea"/>
              </a:rPr>
              <a:t>For subarea (</a:t>
            </a:r>
            <a:r>
              <a:rPr lang="en-US" sz="1600" b="0" kern="0" dirty="0" smtClean="0">
                <a:latin typeface="+mn-lt"/>
                <a:ea typeface="+mn-ea"/>
              </a:rPr>
              <a:t>q</a:t>
            </a:r>
            <a:r>
              <a:rPr lang="en-US" sz="1600" b="0" i="0" kern="0" baseline="-25000" dirty="0" smtClean="0">
                <a:latin typeface="+mn-lt"/>
                <a:ea typeface="+mn-ea"/>
              </a:rPr>
              <a:t>1</a:t>
            </a:r>
            <a:r>
              <a:rPr lang="en-US" sz="1600" b="0" i="0" kern="0" dirty="0" smtClean="0">
                <a:latin typeface="+mn-lt"/>
                <a:ea typeface="+mn-ea"/>
              </a:rPr>
              <a:t>, </a:t>
            </a:r>
            <a:r>
              <a:rPr lang="en-US" sz="1600" b="0" kern="0" dirty="0" smtClean="0">
                <a:latin typeface="+mn-lt"/>
                <a:ea typeface="+mn-ea"/>
              </a:rPr>
              <a:t>q</a:t>
            </a:r>
            <a:r>
              <a:rPr lang="en-US" sz="1600" b="0" i="0" kern="0" baseline="-25000" dirty="0" smtClean="0">
                <a:latin typeface="+mn-lt"/>
                <a:ea typeface="+mn-ea"/>
              </a:rPr>
              <a:t>2</a:t>
            </a:r>
            <a:r>
              <a:rPr lang="en-US" sz="1600" b="0" i="0" kern="0" dirty="0" smtClean="0">
                <a:latin typeface="+mn-lt"/>
                <a:ea typeface="+mn-ea"/>
              </a:rPr>
              <a:t>, </a:t>
            </a:r>
            <a:r>
              <a:rPr lang="en-US" sz="1600" b="0" kern="0" dirty="0" smtClean="0">
                <a:latin typeface="+mn-lt"/>
                <a:ea typeface="+mn-ea"/>
              </a:rPr>
              <a:t>q</a:t>
            </a:r>
            <a:r>
              <a:rPr lang="en-US" sz="1600" b="0" i="0" kern="0" baseline="-25000" dirty="0" smtClean="0">
                <a:latin typeface="+mn-lt"/>
                <a:ea typeface="+mn-ea"/>
              </a:rPr>
              <a:t>3</a:t>
            </a:r>
            <a:r>
              <a:rPr lang="en-US" sz="1600" b="0" i="0" kern="0" dirty="0" smtClean="0">
                <a:latin typeface="+mn-lt"/>
                <a:ea typeface="+mn-ea"/>
              </a:rPr>
              <a:t>) and sensor node 3, its </a:t>
            </a:r>
            <a:r>
              <a:rPr lang="en-US" sz="1600" b="0" kern="0" dirty="0" smtClean="0">
                <a:latin typeface="+mn-lt"/>
                <a:ea typeface="+mn-ea"/>
              </a:rPr>
              <a:t>h</a:t>
            </a:r>
            <a:r>
              <a:rPr lang="en-US" sz="1600" b="0" i="0" kern="0" baseline="-25000" dirty="0" smtClean="0">
                <a:latin typeface="+mn-lt"/>
                <a:ea typeface="+mn-ea"/>
              </a:rPr>
              <a:t>3</a:t>
            </a:r>
            <a:r>
              <a:rPr lang="en-US" sz="1600" b="0" i="0" kern="0" dirty="0" smtClean="0">
                <a:latin typeface="+mn-lt"/>
                <a:ea typeface="+mn-ea"/>
              </a:rPr>
              <a:t>() is 2</a:t>
            </a:r>
          </a:p>
          <a:p>
            <a:pPr marL="571500" indent="-571500" eaLnBrk="1" hangingPunct="1">
              <a:defRPr/>
            </a:pPr>
            <a:endParaRPr lang="en-US" sz="10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For any point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n-US" sz="1800" b="0" i="0" kern="0" dirty="0" smtClean="0">
                <a:latin typeface="+mn-lt"/>
                <a:ea typeface="+mn-ea"/>
              </a:rPr>
              <a:t> in a sub-area and a sensor node  ,  the transmission cost </a:t>
            </a:r>
            <a:r>
              <a:rPr lang="en-US" sz="1800" b="0" kern="0" dirty="0" smtClean="0">
                <a:latin typeface="+mn-lt"/>
                <a:ea typeface="+mn-ea"/>
              </a:rPr>
              <a:t>c</a:t>
            </a:r>
            <a:r>
              <a:rPr lang="en-US" sz="1800" b="0" i="0" kern="0" baseline="-25000" dirty="0" smtClean="0">
                <a:latin typeface="+mn-lt"/>
                <a:ea typeface="+mn-ea"/>
              </a:rPr>
              <a:t>iB</a:t>
            </a:r>
            <a:r>
              <a:rPr lang="en-US" sz="1800" b="0" i="0" kern="0" dirty="0" smtClean="0">
                <a:latin typeface="+mn-lt"/>
                <a:ea typeface="+mn-ea"/>
              </a:rPr>
              <a:t>(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n-US" sz="1800" b="0" i="0" kern="0" dirty="0" smtClean="0">
                <a:latin typeface="+mn-lt"/>
                <a:ea typeface="+mn-ea"/>
              </a:rPr>
              <a:t>) can be tightly bounded</a:t>
            </a:r>
          </a:p>
          <a:p>
            <a:pPr marL="1028700" lvl="1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  and</a:t>
            </a:r>
          </a:p>
          <a:p>
            <a:pPr marL="1028700" lvl="1" indent="-571500" eaLnBrk="1" hangingPunct="1"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sz="1600" b="0" i="0" kern="0" dirty="0" smtClean="0"/>
              <a:t>For subarea (</a:t>
            </a:r>
            <a:r>
              <a:rPr lang="en-US" sz="1600" b="0" kern="0" dirty="0" smtClean="0"/>
              <a:t>q</a:t>
            </a:r>
            <a:r>
              <a:rPr lang="en-US" sz="1600" b="0" i="0" kern="0" baseline="-25000" dirty="0" smtClean="0"/>
              <a:t>1</a:t>
            </a:r>
            <a:r>
              <a:rPr lang="en-US" sz="1600" b="0" i="0" kern="0" dirty="0" smtClean="0"/>
              <a:t>, </a:t>
            </a:r>
            <a:r>
              <a:rPr lang="en-US" sz="1600" b="0" kern="0" dirty="0" smtClean="0"/>
              <a:t>q</a:t>
            </a:r>
            <a:r>
              <a:rPr lang="en-US" sz="1600" b="0" i="0" kern="0" baseline="-25000" dirty="0" smtClean="0"/>
              <a:t>2</a:t>
            </a:r>
            <a:r>
              <a:rPr lang="en-US" sz="1600" b="0" i="0" kern="0" dirty="0" smtClean="0"/>
              <a:t>, </a:t>
            </a:r>
            <a:r>
              <a:rPr lang="en-US" sz="1600" b="0" kern="0" dirty="0" smtClean="0"/>
              <a:t>q</a:t>
            </a:r>
            <a:r>
              <a:rPr lang="en-US" sz="1600" b="0" i="0" kern="0" baseline="-25000" dirty="0" smtClean="0"/>
              <a:t>3</a:t>
            </a:r>
            <a:r>
              <a:rPr lang="en-US" sz="1600" b="0" i="0" kern="0" dirty="0" smtClean="0"/>
              <a:t>) and sensor</a:t>
            </a:r>
          </a:p>
          <a:p>
            <a:pPr marL="571500" indent="-571500" eaLnBrk="1" hangingPunct="1">
              <a:defRPr/>
            </a:pPr>
            <a:r>
              <a:rPr lang="en-US" sz="1600" b="0" i="0" kern="0" dirty="0" smtClean="0"/>
              <a:t>              node 3, we have </a:t>
            </a:r>
          </a:p>
          <a:p>
            <a:pPr marL="571500" indent="-571500" eaLnBrk="1" hangingPunct="1">
              <a:defRPr/>
            </a:pPr>
            <a:r>
              <a:rPr lang="en-US" sz="1800" b="0" i="0" kern="0" dirty="0" smtClean="0"/>
              <a:t>  </a:t>
            </a:r>
          </a:p>
          <a:p>
            <a:pPr marL="571500" indent="-571500" eaLnBrk="1" hangingPunct="1">
              <a:defRPr/>
            </a:pPr>
            <a:r>
              <a:rPr lang="en-US" sz="1800" b="0" i="0" kern="0" dirty="0" smtClean="0"/>
              <a:t>             and </a:t>
            </a:r>
          </a:p>
          <a:p>
            <a:pPr marL="1028700" lvl="1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2400" b="0" i="0" kern="0" dirty="0" smtClean="0">
              <a:latin typeface="+mn-lt"/>
              <a:ea typeface="+mn-ea"/>
            </a:endParaRPr>
          </a:p>
        </p:txBody>
      </p:sp>
      <p:pic>
        <p:nvPicPr>
          <p:cNvPr id="9224" name="Picture 8" descr="D:\PPT\figure\CiB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685032"/>
            <a:ext cx="3505200" cy="371518"/>
          </a:xfrm>
          <a:prstGeom prst="rect">
            <a:avLst/>
          </a:prstGeom>
          <a:noFill/>
        </p:spPr>
      </p:pic>
      <p:pic>
        <p:nvPicPr>
          <p:cNvPr id="9225" name="Picture 9" descr="D:\PPT\figure\Chia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40" y="3986784"/>
            <a:ext cx="2118360" cy="422782"/>
          </a:xfrm>
          <a:prstGeom prst="rect">
            <a:avLst/>
          </a:prstGeom>
          <a:noFill/>
        </p:spPr>
      </p:pic>
      <p:pic>
        <p:nvPicPr>
          <p:cNvPr id="5" name="Picture 7" descr="D:\PPT\figure\A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3432" y="1728216"/>
            <a:ext cx="421862" cy="290798"/>
          </a:xfrm>
          <a:prstGeom prst="rect">
            <a:avLst/>
          </a:prstGeom>
          <a:noFill/>
        </p:spPr>
      </p:pic>
      <p:pic>
        <p:nvPicPr>
          <p:cNvPr id="14" name="Picture 7" descr="D:\PPT\figure\HiA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313432"/>
            <a:ext cx="733139" cy="298990"/>
          </a:xfrm>
          <a:prstGeom prst="rect">
            <a:avLst/>
          </a:prstGeom>
          <a:noFill/>
        </p:spPr>
      </p:pic>
      <p:pic>
        <p:nvPicPr>
          <p:cNvPr id="15" name="Picture 7" descr="D:\PPT\figure\division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690023"/>
            <a:ext cx="2743200" cy="2482177"/>
          </a:xfrm>
          <a:prstGeom prst="rect">
            <a:avLst/>
          </a:prstGeom>
          <a:noFill/>
        </p:spPr>
      </p:pic>
      <p:pic>
        <p:nvPicPr>
          <p:cNvPr id="137230" name="Picture 14" descr="C:\Users\Kevin Lau\Desktop\h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5037296"/>
            <a:ext cx="2103120" cy="339090"/>
          </a:xfrm>
          <a:prstGeom prst="rect">
            <a:avLst/>
          </a:prstGeom>
          <a:noFill/>
        </p:spPr>
      </p:pic>
      <p:pic>
        <p:nvPicPr>
          <p:cNvPr id="137231" name="Picture 15" descr="C:\Users\Kevin Lau\Desktop\chuday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7400" y="5410200"/>
            <a:ext cx="1299210" cy="411480"/>
          </a:xfrm>
          <a:prstGeom prst="rect">
            <a:avLst/>
          </a:prstGeom>
          <a:noFill/>
        </p:spPr>
      </p:pic>
      <p:pic>
        <p:nvPicPr>
          <p:cNvPr id="137232" name="Picture 16" descr="C:\Users\Kevin Lau\Desktop\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8608" y="2048256"/>
            <a:ext cx="93726" cy="188595"/>
          </a:xfrm>
          <a:prstGeom prst="rect">
            <a:avLst/>
          </a:prstGeom>
          <a:noFill/>
        </p:spPr>
      </p:pic>
      <p:pic>
        <p:nvPicPr>
          <p:cNvPr id="24" name="Picture 16" descr="C:\Users\Kevin Lau\Desktop\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20840" y="3145536"/>
            <a:ext cx="93726" cy="188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Fictitious Cost Point (FCP)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Denote the FCP for subarea      (</a:t>
            </a:r>
            <a:r>
              <a:rPr lang="en-US" sz="2400" b="0" kern="0" dirty="0" smtClean="0">
                <a:latin typeface="+mn-lt"/>
                <a:ea typeface="+mn-ea"/>
              </a:rPr>
              <a:t>m</a:t>
            </a:r>
            <a:r>
              <a:rPr lang="en-US" sz="2400" b="0" i="0" kern="0" dirty="0" smtClean="0">
                <a:latin typeface="+mn-lt"/>
                <a:ea typeface="+mn-ea"/>
              </a:rPr>
              <a:t>=1,2,…,</a:t>
            </a:r>
            <a:r>
              <a:rPr lang="en-US" sz="2400" b="0" kern="0" dirty="0" smtClean="0">
                <a:latin typeface="+mn-lt"/>
                <a:ea typeface="+mn-ea"/>
              </a:rPr>
              <a:t>M</a:t>
            </a:r>
            <a:r>
              <a:rPr lang="en-US" sz="2400" b="0" i="0" kern="0" dirty="0" smtClean="0">
                <a:latin typeface="+mn-lt"/>
                <a:ea typeface="+mn-ea"/>
              </a:rPr>
              <a:t>)                as </a:t>
            </a:r>
            <a:r>
              <a:rPr lang="en-US" sz="2400" b="0" kern="0" dirty="0" smtClean="0">
                <a:latin typeface="+mn-lt"/>
                <a:ea typeface="+mn-ea"/>
              </a:rPr>
              <a:t>p</a:t>
            </a:r>
            <a:r>
              <a:rPr lang="en-US" sz="2400" b="0" i="0" kern="0" baseline="-25000" dirty="0" smtClean="0">
                <a:latin typeface="+mn-lt"/>
                <a:ea typeface="+mn-ea"/>
              </a:rPr>
              <a:t>m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It is represented by an </a:t>
            </a:r>
            <a:r>
              <a:rPr lang="en-US" sz="2400" b="0" kern="0" dirty="0" smtClean="0">
                <a:latin typeface="+mn-lt"/>
                <a:ea typeface="+mn-ea"/>
              </a:rPr>
              <a:t>N</a:t>
            </a:r>
            <a:r>
              <a:rPr lang="en-US" sz="2400" b="0" i="0" kern="0" dirty="0" smtClean="0">
                <a:latin typeface="+mn-lt"/>
                <a:ea typeface="+mn-ea"/>
              </a:rPr>
              <a:t>-</a:t>
            </a:r>
            <a:r>
              <a:rPr lang="en-US" sz="2400" b="0" i="0" kern="0" dirty="0" err="1" smtClean="0">
                <a:latin typeface="+mn-lt"/>
                <a:ea typeface="+mn-ea"/>
              </a:rPr>
              <a:t>tuple</a:t>
            </a:r>
            <a:r>
              <a:rPr lang="en-US" sz="2400" b="0" i="0" kern="0" dirty="0" smtClean="0">
                <a:latin typeface="+mn-lt"/>
                <a:ea typeface="+mn-ea"/>
              </a:rPr>
              <a:t> vector </a:t>
            </a: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The  -</a:t>
            </a:r>
            <a:r>
              <a:rPr lang="en-US" b="0" kern="0" dirty="0" err="1" smtClean="0">
                <a:latin typeface="+mn-lt"/>
                <a:ea typeface="+mn-ea"/>
              </a:rPr>
              <a:t>th</a:t>
            </a:r>
            <a:r>
              <a:rPr lang="en-US" b="0" i="0" kern="0" dirty="0" smtClean="0">
                <a:latin typeface="+mn-lt"/>
                <a:ea typeface="+mn-ea"/>
              </a:rPr>
              <a:t> element being upper bound of cost for any point in subarea       to the  -</a:t>
            </a:r>
            <a:r>
              <a:rPr lang="en-US" b="0" kern="0" dirty="0" err="1" smtClean="0">
                <a:latin typeface="+mn-lt"/>
                <a:ea typeface="+mn-ea"/>
              </a:rPr>
              <a:t>th</a:t>
            </a:r>
            <a:r>
              <a:rPr lang="en-US" b="0" i="0" kern="0" dirty="0" smtClean="0">
                <a:latin typeface="+mn-lt"/>
                <a:ea typeface="+mn-ea"/>
              </a:rPr>
              <a:t> sensor node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The </a:t>
            </a:r>
            <a:r>
              <a:rPr lang="en-US" b="0" kern="0" dirty="0" smtClean="0">
                <a:latin typeface="+mn-lt"/>
                <a:ea typeface="+mn-ea"/>
              </a:rPr>
              <a:t>N</a:t>
            </a:r>
            <a:r>
              <a:rPr lang="en-US" b="0" i="0" kern="0" dirty="0" smtClean="0">
                <a:latin typeface="+mn-lt"/>
                <a:ea typeface="+mn-ea"/>
              </a:rPr>
              <a:t>-</a:t>
            </a:r>
            <a:r>
              <a:rPr lang="en-US" b="0" i="0" kern="0" dirty="0" err="1" smtClean="0">
                <a:latin typeface="+mn-lt"/>
                <a:ea typeface="+mn-ea"/>
              </a:rPr>
              <a:t>tuple</a:t>
            </a:r>
            <a:r>
              <a:rPr lang="en-US" b="0" i="0" kern="0" dirty="0" smtClean="0">
                <a:latin typeface="+mn-lt"/>
                <a:ea typeface="+mn-ea"/>
              </a:rPr>
              <a:t> cost vector for FCP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n-US" b="0" i="0" kern="0" baseline="-25000" dirty="0" smtClean="0">
                <a:latin typeface="+mn-lt"/>
                <a:ea typeface="+mn-ea"/>
              </a:rPr>
              <a:t>m</a:t>
            </a:r>
            <a:r>
              <a:rPr lang="en-US" b="0" i="0" kern="0" dirty="0" smtClean="0">
                <a:latin typeface="+mn-lt"/>
                <a:ea typeface="+mn-ea"/>
              </a:rPr>
              <a:t> is                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	                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      with </a:t>
            </a:r>
            <a:endParaRPr lang="en-US" b="0" kern="0" dirty="0" smtClean="0">
              <a:latin typeface="+mn-lt"/>
              <a:ea typeface="+mn-ea"/>
            </a:endParaRPr>
          </a:p>
        </p:txBody>
      </p:sp>
      <p:pic>
        <p:nvPicPr>
          <p:cNvPr id="11266" name="Picture 2" descr="D:\PPT\figure\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7256" y="1775174"/>
            <a:ext cx="519970" cy="358426"/>
          </a:xfrm>
          <a:prstGeom prst="rect">
            <a:avLst/>
          </a:prstGeom>
          <a:noFill/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105400" y="3692525"/>
          <a:ext cx="2921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88707" imgH="164742" progId="Equation.3">
                  <p:embed/>
                </p:oleObj>
              </mc:Choice>
              <mc:Fallback>
                <p:oleObj name="Equation" r:id="rId5" imgW="88707" imgH="164742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692525"/>
                        <a:ext cx="292100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5" name="Picture 11" descr="D:\PPT\figure\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703320"/>
            <a:ext cx="529781" cy="365189"/>
          </a:xfrm>
          <a:prstGeom prst="rect">
            <a:avLst/>
          </a:prstGeom>
          <a:noFill/>
        </p:spPr>
      </p:pic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238375" y="4495800"/>
          <a:ext cx="4162425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7" imgW="2489200" imgH="228600" progId="Equation.3">
                  <p:embed/>
                </p:oleObj>
              </mc:Choice>
              <mc:Fallback>
                <p:oleObj name="Equation" r:id="rId7" imgW="24892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4495800"/>
                        <a:ext cx="4162425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9" name="Picture 25" descr="D:\PPT\figure\Cibp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4953000"/>
            <a:ext cx="2391156" cy="356616"/>
          </a:xfrm>
          <a:prstGeom prst="rect">
            <a:avLst/>
          </a:prstGeom>
          <a:noFill/>
        </p:spPr>
      </p:pic>
      <p:graphicFrame>
        <p:nvGraphicFramePr>
          <p:cNvPr id="11290" name="Object 26"/>
          <p:cNvGraphicFramePr>
            <a:graphicFrameLocks noChangeAspect="1"/>
          </p:cNvGraphicFramePr>
          <p:nvPr/>
        </p:nvGraphicFramePr>
        <p:xfrm>
          <a:off x="2133600" y="3390900"/>
          <a:ext cx="2841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0" imgW="88707" imgH="164742" progId="Equation.3">
                  <p:embed/>
                </p:oleObj>
              </mc:Choice>
              <mc:Fallback>
                <p:oleObj name="Equation" r:id="rId10" imgW="88707" imgH="164742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90900"/>
                        <a:ext cx="2841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Property of FCP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For any point           and the corresponding FCP </a:t>
            </a:r>
            <a:r>
              <a:rPr lang="en-US" sz="2400" b="0" kern="0" dirty="0" smtClean="0">
                <a:latin typeface="+mn-lt"/>
                <a:ea typeface="+mn-ea"/>
              </a:rPr>
              <a:t>p</a:t>
            </a:r>
            <a:r>
              <a:rPr lang="en-US" sz="2400" b="0" i="0" kern="0" baseline="-25000" dirty="0" smtClean="0">
                <a:latin typeface="+mn-lt"/>
                <a:ea typeface="+mn-ea"/>
              </a:rPr>
              <a:t>m</a:t>
            </a:r>
            <a:r>
              <a:rPr lang="en-US" sz="2400" b="0" i="0" kern="0" dirty="0" smtClean="0">
                <a:latin typeface="+mn-lt"/>
                <a:ea typeface="+mn-ea"/>
              </a:rPr>
              <a:t>, we have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Proof:</a:t>
            </a: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From the definition of FCP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n-US" b="0" i="0" kern="0" baseline="-25000" dirty="0" smtClean="0">
                <a:latin typeface="+mn-lt"/>
                <a:ea typeface="+mn-ea"/>
              </a:rPr>
              <a:t>m</a:t>
            </a:r>
            <a:r>
              <a:rPr lang="en-US" b="0" i="0" kern="0" dirty="0" smtClean="0">
                <a:latin typeface="+mn-lt"/>
                <a:ea typeface="+mn-ea"/>
              </a:rPr>
              <a:t>, we have</a:t>
            </a:r>
          </a:p>
          <a:p>
            <a:pPr marL="1028700" lvl="1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</p:txBody>
      </p:sp>
      <p:pic>
        <p:nvPicPr>
          <p:cNvPr id="12290" name="Picture 2" descr="D:\PPT\figure\pin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1840" y="1752600"/>
            <a:ext cx="1051560" cy="360045"/>
          </a:xfrm>
          <a:prstGeom prst="rect">
            <a:avLst/>
          </a:prstGeom>
          <a:noFill/>
        </p:spPr>
      </p:pic>
      <p:pic>
        <p:nvPicPr>
          <p:cNvPr id="12292" name="Picture 4" descr="C:\Users\Kevin Lau\Desktop\CIBsma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7494" y="2514600"/>
            <a:ext cx="3013234" cy="418052"/>
          </a:xfrm>
          <a:prstGeom prst="rect">
            <a:avLst/>
          </a:prstGeom>
          <a:noFill/>
        </p:spPr>
      </p:pic>
      <p:pic>
        <p:nvPicPr>
          <p:cNvPr id="12294" name="Picture 6" descr="D:\PPT\figure\lo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810000"/>
            <a:ext cx="7306056" cy="340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Locate the Base Station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1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Solve an LP for each FCP to find maximum network lifetime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Find the best FCP with the largest network lifetime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Place the base station at any point in the corresponding sub-area</a:t>
            </a: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Review of Approximation Algorithm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533401" y="1676400"/>
            <a:ext cx="8000999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Constant-factor approximation algorithm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800" dirty="0" smtClean="0"/>
              <a:t>Maximization problem: Obtained feasible solution is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800" dirty="0" smtClean="0"/>
              <a:t>      at least </a:t>
            </a:r>
            <a:r>
              <a:rPr lang="en-US" sz="1800" i="1" dirty="0" err="1" smtClean="0"/>
              <a:t>c</a:t>
            </a:r>
            <a:r>
              <a:rPr lang="en-US" sz="1800" i="1" dirty="0" err="1" smtClean="0">
                <a:sym typeface="Wingdings"/>
              </a:rPr>
              <a:t>OPT</a:t>
            </a:r>
            <a:endParaRPr lang="en-US" sz="1800" i="1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800" dirty="0" smtClean="0"/>
              <a:t>Minimization problem: Obtained feasible solution is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800" dirty="0" smtClean="0"/>
              <a:t>      at most </a:t>
            </a:r>
            <a:r>
              <a:rPr lang="en-US" sz="1800" i="1" dirty="0" err="1" smtClean="0"/>
              <a:t>c</a:t>
            </a:r>
            <a:r>
              <a:rPr lang="en-US" sz="1800" i="1" dirty="0" err="1" smtClean="0">
                <a:sym typeface="Wingdings"/>
              </a:rPr>
              <a:t></a:t>
            </a:r>
            <a:r>
              <a:rPr lang="en-US" sz="1800" i="1" dirty="0" err="1" smtClean="0"/>
              <a:t>OPT</a:t>
            </a:r>
            <a:endParaRPr lang="en-US" sz="1800" i="1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buNone/>
            </a:pPr>
            <a:endParaRPr lang="en-US" sz="8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(1-</a:t>
            </a:r>
            <a:r>
              <a:rPr lang="el-GR" sz="24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dirty="0" smtClean="0"/>
              <a:t>)-optimal (or (1+</a:t>
            </a:r>
            <a:r>
              <a:rPr lang="el-GR" sz="24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dirty="0" smtClean="0"/>
              <a:t>)-optimal) approximation algorithm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800" dirty="0" smtClean="0"/>
              <a:t>Maximization problem: Obtained feasible solution is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800" dirty="0" smtClean="0"/>
              <a:t>      at least (1-</a:t>
            </a:r>
            <a:r>
              <a:rPr lang="el-GR" sz="18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dirty="0" smtClean="0"/>
              <a:t>)</a:t>
            </a:r>
            <a:r>
              <a:rPr lang="en-US" sz="1800" dirty="0" smtClean="0">
                <a:sym typeface="Wingdings"/>
              </a:rPr>
              <a:t></a:t>
            </a:r>
            <a:r>
              <a:rPr lang="en-US" sz="1800" i="1" dirty="0" smtClean="0">
                <a:sym typeface="Wingdings"/>
              </a:rPr>
              <a:t>OPT</a:t>
            </a:r>
            <a:endParaRPr lang="en-US" sz="1800" i="1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1800" dirty="0" smtClean="0"/>
              <a:t>Minimization problem: Obtained feasible solution is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800" dirty="0" smtClean="0"/>
              <a:t>      at most (1-</a:t>
            </a:r>
            <a:r>
              <a:rPr lang="el-GR" sz="18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dirty="0" smtClean="0"/>
              <a:t>)</a:t>
            </a:r>
            <a:r>
              <a:rPr lang="en-US" sz="1800" dirty="0" smtClean="0">
                <a:sym typeface="Wingdings"/>
              </a:rPr>
              <a:t></a:t>
            </a:r>
            <a:r>
              <a:rPr lang="en-US" sz="1800" i="1" dirty="0" smtClean="0">
                <a:sym typeface="Wingdings"/>
              </a:rPr>
              <a:t>OPT</a:t>
            </a:r>
            <a:endParaRPr lang="en-US" sz="1800" i="1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64A327-86B0-49BF-9CCE-6EC94920B45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Summary: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      -optimal Approximation </a:t>
            </a: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800" b="0" i="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lgorithm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04888" y="1087438"/>
          <a:ext cx="8429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418918" imgH="203112" progId="Equation.3">
                  <p:embed/>
                </p:oleObj>
              </mc:Choice>
              <mc:Fallback>
                <p:oleObj name="Equation" r:id="rId3" imgW="418918" imgH="20311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1087438"/>
                        <a:ext cx="842962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 descr="C:\Users\Kevin Lau\Desktop\a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709928"/>
            <a:ext cx="8082458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Example – Network Setting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We set </a:t>
            </a:r>
            <a:r>
              <a:rPr lang="el-GR" sz="2400" b="0" i="0" kern="0" dirty="0" smtClean="0">
                <a:latin typeface="Arial" pitchFamily="34" charset="0"/>
                <a:ea typeface="+mn-ea"/>
                <a:cs typeface="Arial" pitchFamily="34" charset="0"/>
              </a:rPr>
              <a:t>α</a:t>
            </a:r>
            <a:r>
              <a:rPr lang="en-US" sz="2400" b="0" i="0" kern="0" dirty="0" smtClean="0">
                <a:latin typeface="Arial" pitchFamily="34" charset="0"/>
                <a:ea typeface="+mn-ea"/>
                <a:cs typeface="Arial" pitchFamily="34" charset="0"/>
              </a:rPr>
              <a:t>=2</a:t>
            </a:r>
            <a:r>
              <a:rPr lang="en-US" sz="2400" b="0" i="0" kern="0" dirty="0" smtClean="0">
                <a:latin typeface="+mn-lt"/>
                <a:ea typeface="+mn-ea"/>
                <a:cs typeface="Arial" pitchFamily="34" charset="0"/>
              </a:rPr>
              <a:t>, </a:t>
            </a:r>
            <a:r>
              <a:rPr lang="el-GR" sz="2400" b="0" kern="0" dirty="0" smtClean="0">
                <a:latin typeface="+mn-lt"/>
                <a:ea typeface="+mn-ea"/>
                <a:cs typeface="Arial" pitchFamily="34" charset="0"/>
              </a:rPr>
              <a:t>β</a:t>
            </a:r>
            <a:r>
              <a:rPr lang="en-US" sz="2400" b="0" i="0" kern="0" baseline="-25000" dirty="0" smtClean="0">
                <a:latin typeface="+mn-lt"/>
                <a:ea typeface="+mn-ea"/>
                <a:cs typeface="Arial" pitchFamily="34" charset="0"/>
              </a:rPr>
              <a:t>1</a:t>
            </a:r>
            <a:r>
              <a:rPr lang="en-US" sz="2400" b="0" i="0" kern="0" dirty="0" smtClean="0">
                <a:latin typeface="+mn-lt"/>
                <a:ea typeface="+mn-ea"/>
              </a:rPr>
              <a:t>=1, </a:t>
            </a:r>
            <a:r>
              <a:rPr lang="el-GR" sz="2400" b="0" kern="0" dirty="0" smtClean="0">
                <a:latin typeface="+mn-lt"/>
                <a:ea typeface="+mn-ea"/>
              </a:rPr>
              <a:t>β</a:t>
            </a:r>
            <a:r>
              <a:rPr lang="en-US" sz="2400" b="0" i="0" kern="0" baseline="-25000" dirty="0" smtClean="0">
                <a:latin typeface="+mn-lt"/>
                <a:ea typeface="+mn-ea"/>
              </a:rPr>
              <a:t>2</a:t>
            </a:r>
            <a:r>
              <a:rPr lang="en-US" sz="2400" b="0" i="0" kern="0" dirty="0" smtClean="0">
                <a:latin typeface="+mn-lt"/>
                <a:ea typeface="+mn-ea"/>
              </a:rPr>
              <a:t>=0.5, and </a:t>
            </a:r>
            <a:r>
              <a:rPr lang="el-GR" sz="2400" b="0" kern="0" dirty="0" smtClean="0">
                <a:latin typeface="Verdana"/>
                <a:ea typeface="Verdana"/>
                <a:cs typeface="Verdana"/>
              </a:rPr>
              <a:t>ρ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=1</a:t>
            </a: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For illustration, we set the error bound to 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=0.2</a:t>
            </a: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</p:txBody>
      </p:sp>
      <p:pic>
        <p:nvPicPr>
          <p:cNvPr id="10" name="Picture 7" descr="C:\Users\Kevin Lau\Desktop\t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1"/>
            <a:ext cx="6477000" cy="16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Example – Algorithm Details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(1) We identify SED     with origin      =  0.61, 0.57   and radius      =0.51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10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10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/>
              <a:t>(2) We first have                        for each node  . We then find the lower and upper bounds of  </a:t>
            </a:r>
            <a:r>
              <a:rPr lang="en-US" b="0" kern="0" dirty="0" smtClean="0"/>
              <a:t>c</a:t>
            </a:r>
            <a:r>
              <a:rPr lang="en-US" b="0" i="0" kern="0" baseline="-25000" dirty="0" smtClean="0"/>
              <a:t>iB</a:t>
            </a:r>
            <a:r>
              <a:rPr lang="en-US" b="0" i="0" kern="0" dirty="0" smtClean="0"/>
              <a:t> for each   node   , as follows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</p:txBody>
      </p:sp>
      <p:pic>
        <p:nvPicPr>
          <p:cNvPr id="15362" name="Picture 2" descr="D:\PPT\figure\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1700784"/>
            <a:ext cx="293370" cy="345758"/>
          </a:xfrm>
          <a:prstGeom prst="rect">
            <a:avLst/>
          </a:prstGeom>
          <a:noFill/>
        </p:spPr>
      </p:pic>
      <p:pic>
        <p:nvPicPr>
          <p:cNvPr id="15363" name="Picture 3" descr="D:\PPT\figure\O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408" y="1737360"/>
            <a:ext cx="434150" cy="312992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324600" y="1736725"/>
          <a:ext cx="152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5" imgW="101512" imgH="203024" progId="Equation.3">
                  <p:embed/>
                </p:oleObj>
              </mc:Choice>
              <mc:Fallback>
                <p:oleObj name="Equation" r:id="rId5" imgW="101512" imgH="203024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36725"/>
                        <a:ext cx="152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721600" y="1717675"/>
          <a:ext cx="203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7" imgW="101512" imgH="203024" progId="Equation.3">
                  <p:embed/>
                </p:oleObj>
              </mc:Choice>
              <mc:Fallback>
                <p:oleObj name="Equation" r:id="rId7" imgW="101512" imgH="203024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1600" y="1717675"/>
                        <a:ext cx="203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7" descr="D:\PPT\figure\R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2039112"/>
            <a:ext cx="383667" cy="323088"/>
          </a:xfrm>
          <a:prstGeom prst="rect">
            <a:avLst/>
          </a:prstGeom>
          <a:noFill/>
        </p:spPr>
      </p:pic>
      <p:pic>
        <p:nvPicPr>
          <p:cNvPr id="13" name="Picture 8" descr="D:\PPT\figure\step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9116" y="3913632"/>
            <a:ext cx="7006684" cy="762000"/>
          </a:xfrm>
          <a:prstGeom prst="rect">
            <a:avLst/>
          </a:prstGeom>
          <a:noFill/>
        </p:spPr>
      </p:pic>
      <p:pic>
        <p:nvPicPr>
          <p:cNvPr id="14" name="Picture 2" descr="D:\PPT\figure\Deq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2798064"/>
            <a:ext cx="1996141" cy="304800"/>
          </a:xfrm>
          <a:prstGeom prst="rect">
            <a:avLst/>
          </a:prstGeom>
          <a:noFill/>
        </p:spPr>
      </p:pic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7294563" y="2759075"/>
          <a:ext cx="155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2" imgW="88707" imgH="164742" progId="Equation.3">
                  <p:embed/>
                </p:oleObj>
              </mc:Choice>
              <mc:Fallback>
                <p:oleObj name="Equation" r:id="rId12" imgW="88707" imgH="164742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2759075"/>
                        <a:ext cx="1555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1927225" y="3371850"/>
          <a:ext cx="1651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14" imgW="88707" imgH="164742" progId="Equation.3">
                  <p:embed/>
                </p:oleObj>
              </mc:Choice>
              <mc:Fallback>
                <p:oleObj name="Equation" r:id="rId14" imgW="88707" imgH="164742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3371850"/>
                        <a:ext cx="1651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0"/>
              </a:spcBef>
              <a:buClrTx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Example </a:t>
            </a:r>
            <a:r>
              <a:rPr lang="en-US" sz="2800" b="0" i="0" kern="0" dirty="0" smtClean="0">
                <a:solidFill>
                  <a:schemeClr val="tx2"/>
                </a:solidFill>
              </a:rPr>
              <a:t>– Algorithm Details 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800" b="0" i="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ont’d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(3) For each node  , we find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and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  </a:t>
            </a:r>
          </a:p>
          <a:p>
            <a:pPr marL="1028700" lvl="1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505200" y="1736725"/>
          <a:ext cx="155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88707" imgH="164742" progId="Equation.3">
                  <p:embed/>
                </p:oleObj>
              </mc:Choice>
              <mc:Fallback>
                <p:oleObj name="Equation" r:id="rId4" imgW="88707" imgH="164742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736725"/>
                        <a:ext cx="1555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5" name="Picture 11" descr="D:\PPT\figure\Histep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199" y="2133600"/>
            <a:ext cx="6813071" cy="914400"/>
          </a:xfrm>
          <a:prstGeom prst="rect">
            <a:avLst/>
          </a:prstGeom>
          <a:noFill/>
        </p:spPr>
      </p:pic>
      <p:pic>
        <p:nvPicPr>
          <p:cNvPr id="16396" name="Picture 12" descr="D:\PPT\figure\step3lis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505201"/>
            <a:ext cx="4648200" cy="123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0"/>
              </a:spcBef>
              <a:buClrTx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Example </a:t>
            </a:r>
            <a:r>
              <a:rPr lang="en-US" sz="2800" b="0" i="0" kern="0" dirty="0" smtClean="0">
                <a:solidFill>
                  <a:schemeClr val="tx2"/>
                </a:solidFill>
              </a:rPr>
              <a:t>– Algorithm Details 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800" b="0" i="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ont’d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(4) We draw circles centered at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each node   and with cost </a:t>
            </a:r>
            <a:r>
              <a:rPr lang="en-US" b="0" kern="0" dirty="0" smtClean="0">
                <a:latin typeface="+mn-lt"/>
                <a:ea typeface="+mn-ea"/>
              </a:rPr>
              <a:t>C</a:t>
            </a:r>
            <a:r>
              <a:rPr lang="en-US" b="0" i="0" kern="0" dirty="0" smtClean="0">
                <a:latin typeface="+mn-lt"/>
                <a:ea typeface="+mn-ea"/>
              </a:rPr>
              <a:t>[</a:t>
            </a:r>
            <a:r>
              <a:rPr lang="en-US" b="0" kern="0" dirty="0" smtClean="0">
                <a:latin typeface="+mn-lt"/>
                <a:ea typeface="+mn-ea"/>
              </a:rPr>
              <a:t>h</a:t>
            </a:r>
            <a:r>
              <a:rPr lang="en-US" b="0" i="0" kern="0" dirty="0" smtClean="0">
                <a:latin typeface="+mn-lt"/>
                <a:ea typeface="+mn-ea"/>
              </a:rPr>
              <a:t>],                 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1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≤</a:t>
            </a:r>
            <a:r>
              <a:rPr lang="en-US" b="0" kern="0" dirty="0" smtClean="0">
                <a:latin typeface="Verdana"/>
                <a:ea typeface="Verdana"/>
                <a:cs typeface="Verdana"/>
              </a:rPr>
              <a:t>h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≤</a:t>
            </a:r>
            <a:r>
              <a:rPr lang="en-US" b="0" kern="0" dirty="0" smtClean="0">
                <a:latin typeface="Verdana"/>
                <a:ea typeface="Verdana"/>
                <a:cs typeface="Verdana"/>
              </a:rPr>
              <a:t>H</a:t>
            </a:r>
            <a:r>
              <a:rPr lang="en-US" b="0" i="0" kern="0" baseline="-25000" dirty="0" smtClean="0">
                <a:latin typeface="Verdana"/>
                <a:ea typeface="Verdana"/>
                <a:cs typeface="Verdana"/>
              </a:rPr>
              <a:t>i</a:t>
            </a:r>
            <a:r>
              <a:rPr lang="en-US" b="0" i="0" kern="0" dirty="0" smtClean="0">
                <a:latin typeface="+mn-lt"/>
                <a:ea typeface="+mn-ea"/>
              </a:rPr>
              <a:t>=3, to divide the whole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disk     into 16 subareas                     </a:t>
            </a:r>
          </a:p>
          <a:p>
            <a:pPr marL="571500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defRPr/>
            </a:pPr>
            <a:endParaRPr lang="en-US" b="0" i="0" kern="0" baseline="-25000" dirty="0" smtClean="0">
              <a:latin typeface="+mn-lt"/>
              <a:ea typeface="+mn-ea"/>
            </a:endParaRPr>
          </a:p>
          <a:p>
            <a:pPr marL="571500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/>
              <a:t>(5) We define a FCP </a:t>
            </a:r>
            <a:r>
              <a:rPr lang="en-US" b="0" kern="0" dirty="0" smtClean="0"/>
              <a:t>p</a:t>
            </a:r>
            <a:r>
              <a:rPr lang="en-US" b="0" i="0" kern="0" baseline="-25000" dirty="0" smtClean="0"/>
              <a:t>m </a:t>
            </a:r>
            <a:r>
              <a:rPr lang="en-US" b="0" i="0" kern="0" dirty="0" smtClean="0"/>
              <a:t>for each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/>
              <a:t>      subarea       , 1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≤</a:t>
            </a:r>
            <a:r>
              <a:rPr lang="en-US" b="0" kern="0" dirty="0" smtClean="0">
                <a:latin typeface="Verdana"/>
                <a:ea typeface="Verdana"/>
                <a:cs typeface="Verdana"/>
              </a:rPr>
              <a:t>m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≤16</a:t>
            </a:r>
            <a:r>
              <a:rPr lang="en-US" b="0" i="0" kern="0" dirty="0" smtClean="0"/>
              <a:t>              </a:t>
            </a: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sz="1800" b="0" i="0" kern="0" dirty="0" smtClean="0"/>
              <a:t>For example, for FCP </a:t>
            </a:r>
            <a:r>
              <a:rPr lang="en-US" sz="1800" b="0" kern="0" dirty="0" smtClean="0"/>
              <a:t>p</a:t>
            </a:r>
            <a:r>
              <a:rPr lang="en-US" sz="1800" b="0" i="0" kern="0" baseline="-25000" dirty="0" smtClean="0"/>
              <a:t>1</a:t>
            </a:r>
            <a:r>
              <a:rPr lang="en-US" sz="1800" b="0" i="0" kern="0" dirty="0" smtClean="0"/>
              <a:t>,  we define a 3-tuple cost vector as                                                 			                  =                 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  </a:t>
            </a:r>
          </a:p>
          <a:p>
            <a:pPr marL="1028700" lvl="1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93963" y="2101850"/>
          <a:ext cx="2095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4" imgW="88707" imgH="164742" progId="Equation.3">
                  <p:embed/>
                </p:oleObj>
              </mc:Choice>
              <mc:Fallback>
                <p:oleObj name="Equation" r:id="rId4" imgW="88707" imgH="16474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963" y="2101850"/>
                        <a:ext cx="20955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6" descr="D:\PPT\figure\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832" y="2797302"/>
            <a:ext cx="277368" cy="326898"/>
          </a:xfrm>
          <a:prstGeom prst="rect">
            <a:avLst/>
          </a:prstGeom>
          <a:noFill/>
        </p:spPr>
      </p:pic>
      <p:pic>
        <p:nvPicPr>
          <p:cNvPr id="17415" name="Picture 7" descr="D:\PPT\figure\A1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1103" y="3200400"/>
            <a:ext cx="1790697" cy="300037"/>
          </a:xfrm>
          <a:prstGeom prst="rect">
            <a:avLst/>
          </a:prstGeom>
          <a:noFill/>
        </p:spPr>
      </p:pic>
      <p:pic>
        <p:nvPicPr>
          <p:cNvPr id="6" name="Picture 6" descr="D:\PPT\figure\sediv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600200"/>
            <a:ext cx="3276600" cy="3101748"/>
          </a:xfrm>
          <a:prstGeom prst="rect">
            <a:avLst/>
          </a:prstGeom>
          <a:noFill/>
        </p:spPr>
      </p:pic>
      <p:pic>
        <p:nvPicPr>
          <p:cNvPr id="12" name="Picture 6" descr="D:\PPT\figure\eq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1912" y="5181600"/>
            <a:ext cx="4095750" cy="353359"/>
          </a:xfrm>
          <a:prstGeom prst="rect">
            <a:avLst/>
          </a:prstGeom>
          <a:noFill/>
        </p:spPr>
      </p:pic>
      <p:pic>
        <p:nvPicPr>
          <p:cNvPr id="13" name="Picture 7" descr="D:\PPT\figure\numeq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8364" y="5181600"/>
            <a:ext cx="1573054" cy="295751"/>
          </a:xfrm>
          <a:prstGeom prst="rect">
            <a:avLst/>
          </a:prstGeom>
          <a:noFill/>
        </p:spPr>
      </p:pic>
      <p:pic>
        <p:nvPicPr>
          <p:cNvPr id="15" name="Picture 3" descr="D:\PPT\figure\A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40280" y="4518374"/>
            <a:ext cx="519970" cy="35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spcBef>
                <a:spcPct val="0"/>
              </a:spcBef>
              <a:buClrTx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Example </a:t>
            </a:r>
            <a:r>
              <a:rPr lang="en-US" sz="2800" b="0" i="0" kern="0" dirty="0" smtClean="0">
                <a:solidFill>
                  <a:schemeClr val="tx2"/>
                </a:solidFill>
              </a:rPr>
              <a:t>– Algorithm Details 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(6) We apply LP on these 16 FCPs and obtain the network lifetime for each FCP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(7) Since the FCP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n-US" b="0" i="0" kern="0" baseline="-25000" dirty="0" smtClean="0">
                <a:latin typeface="+mn-lt"/>
                <a:ea typeface="+mn-ea"/>
              </a:rPr>
              <a:t>9</a:t>
            </a:r>
            <a:r>
              <a:rPr lang="en-US" b="0" i="0" kern="0" dirty="0" smtClean="0">
                <a:latin typeface="+mn-lt"/>
                <a:ea typeface="+mn-ea"/>
              </a:rPr>
              <a:t> has the maximum achievable network lifetime 226.47 among all 16 FCPs, we can place the base station at any point in subarea     , </a:t>
            </a:r>
          </a:p>
          <a:p>
            <a:pPr marL="571500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 e.g.,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=(0.6, 0.6)</a:t>
            </a:r>
            <a:endParaRPr lang="en-US" b="0" i="0" kern="0" dirty="0" smtClean="0">
              <a:latin typeface="+mn-lt"/>
              <a:ea typeface="+mn-ea"/>
              <a:cs typeface="Verdana"/>
            </a:endParaRPr>
          </a:p>
          <a:p>
            <a:pPr marL="571500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(8) We apply LP on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 and obtain 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)-optimal network lifetime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  <a:cs typeface="Verdana"/>
              </a:rPr>
              <a:t>=227.07.</a:t>
            </a:r>
            <a:r>
              <a:rPr lang="en-US" b="0" i="0" kern="0" dirty="0" smtClean="0">
                <a:latin typeface="+mn-lt"/>
                <a:ea typeface="+mn-ea"/>
              </a:rPr>
              <a:t> This completes the algorithm.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</a:t>
            </a:r>
          </a:p>
        </p:txBody>
      </p:sp>
      <p:pic>
        <p:nvPicPr>
          <p:cNvPr id="18440" name="Picture 8" descr="D:\PPT\figure\A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3650" y="3374136"/>
            <a:ext cx="361950" cy="290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Roadmap</a:t>
            </a: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for Proof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18488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Denote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n-US" b="0" i="0" kern="0" baseline="-25000" dirty="0" smtClean="0">
                <a:latin typeface="+mn-lt"/>
                <a:ea typeface="+mn-ea"/>
              </a:rPr>
              <a:t>opt</a:t>
            </a:r>
            <a:r>
              <a:rPr lang="en-US" b="0" i="0" kern="0" dirty="0" smtClean="0">
                <a:latin typeface="+mn-lt"/>
                <a:ea typeface="+mn-ea"/>
              </a:rPr>
              <a:t> the maximum network lifetime under optimal base station placement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n-US" b="0" i="0" kern="0" baseline="-25000" dirty="0" smtClean="0">
                <a:latin typeface="+mn-lt"/>
                <a:ea typeface="+mn-ea"/>
              </a:rPr>
              <a:t>opt</a:t>
            </a:r>
            <a:r>
              <a:rPr lang="en-US" b="0" i="0" kern="0" dirty="0" smtClean="0">
                <a:latin typeface="+mn-lt"/>
                <a:ea typeface="+mn-ea"/>
              </a:rPr>
              <a:t> </a:t>
            </a:r>
            <a:endParaRPr lang="en-US" sz="8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Denote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n-US" b="0" i="0" kern="0" dirty="0" smtClean="0">
                <a:latin typeface="+mn-lt"/>
                <a:ea typeface="+mn-ea"/>
              </a:rPr>
              <a:t>*</a:t>
            </a:r>
            <a:r>
              <a:rPr lang="en-US" b="0" i="0" kern="0" baseline="30000" dirty="0" smtClean="0">
                <a:latin typeface="+mn-lt"/>
                <a:ea typeface="+mn-ea"/>
              </a:rPr>
              <a:t> </a:t>
            </a:r>
            <a:r>
              <a:rPr lang="en-US" b="0" i="0" kern="0" dirty="0" smtClean="0">
                <a:latin typeface="+mn-lt"/>
                <a:ea typeface="+mn-ea"/>
              </a:rPr>
              <a:t>the maximum network lifetime under the best FCP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n-US" b="0" i="0" kern="0" dirty="0" smtClean="0">
                <a:latin typeface="+mn-lt"/>
                <a:ea typeface="+mn-ea"/>
              </a:rPr>
              <a:t>*</a:t>
            </a:r>
            <a:endParaRPr lang="en-US" sz="8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Denote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b="0" i="0" kern="0" dirty="0" smtClean="0">
                <a:latin typeface="+mn-lt"/>
                <a:ea typeface="+mn-ea"/>
              </a:rPr>
              <a:t>the network lifetime under a physical point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   in the subarea corresponding to the best FCP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n-US" b="0" i="0" kern="0" dirty="0" smtClean="0">
                <a:latin typeface="+mn-lt"/>
                <a:ea typeface="+mn-ea"/>
              </a:rPr>
              <a:t>*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We first prove that </a:t>
            </a:r>
            <a:r>
              <a:rPr lang="en-US" b="0" kern="0" dirty="0" smtClean="0"/>
              <a:t>T</a:t>
            </a:r>
            <a:r>
              <a:rPr lang="en-US" b="0" i="0" kern="0" dirty="0" smtClean="0"/>
              <a:t>*</a:t>
            </a:r>
            <a:r>
              <a:rPr lang="en-US" b="0" i="0" kern="0" baseline="30000" dirty="0" smtClean="0"/>
              <a:t> </a:t>
            </a:r>
            <a:r>
              <a:rPr lang="en-US" b="0" i="0" kern="0" dirty="0" smtClean="0">
                <a:latin typeface="+mn-lt"/>
                <a:ea typeface="+mn-ea"/>
              </a:rPr>
              <a:t>for the best FCP is with 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) of the optimum, i.e.,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n-US" b="0" i="0" kern="0" dirty="0" smtClean="0">
                <a:latin typeface="+mn-lt"/>
                <a:ea typeface="+mn-ea"/>
              </a:rPr>
              <a:t>*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≥(1-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)</a:t>
            </a:r>
            <a:r>
              <a:rPr lang="en-US" b="0" kern="0" dirty="0" smtClean="0">
                <a:latin typeface="Verdana"/>
                <a:ea typeface="Verdana"/>
                <a:cs typeface="Verdana"/>
              </a:rPr>
              <a:t>T</a:t>
            </a:r>
            <a:r>
              <a:rPr lang="en-US" b="0" i="0" kern="0" baseline="-25000" dirty="0" smtClean="0">
                <a:latin typeface="Verdana"/>
                <a:ea typeface="Verdana"/>
                <a:cs typeface="Verdana"/>
              </a:rPr>
              <a:t>opt</a:t>
            </a:r>
            <a:endParaRPr lang="en-US" b="0" i="0" kern="0" baseline="-2500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b="0" i="0" kern="0" dirty="0" smtClean="0">
                <a:latin typeface="+mn-lt"/>
                <a:ea typeface="+mn-ea"/>
              </a:rPr>
              <a:t>Then we show that for the physical point </a:t>
            </a:r>
            <a:r>
              <a:rPr lang="en-US" b="0" kern="0" dirty="0" smtClean="0">
                <a:latin typeface="+mn-lt"/>
                <a:ea typeface="+mn-ea"/>
              </a:rPr>
              <a:t>p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, its corresponding network lifetime is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baseline="-2500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b="0" i="0" kern="0" dirty="0" smtClean="0">
                <a:latin typeface="+mn-lt"/>
                <a:ea typeface="+mn-ea"/>
              </a:rPr>
              <a:t>no less than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n-US" b="0" i="0" kern="0" dirty="0" smtClean="0">
                <a:latin typeface="+mn-lt"/>
                <a:ea typeface="+mn-ea"/>
              </a:rPr>
              <a:t>* and thus also 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) of the optimum, i.e., </a:t>
            </a:r>
            <a:r>
              <a:rPr lang="en-US" b="0" kern="0" dirty="0" smtClean="0">
                <a:latin typeface="+mn-lt"/>
                <a:ea typeface="+mn-ea"/>
              </a:rPr>
              <a:t>T</a:t>
            </a:r>
            <a:r>
              <a:rPr lang="el-GR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≥</a:t>
            </a:r>
            <a:r>
              <a:rPr lang="en-US" b="0" kern="0" dirty="0" smtClean="0">
                <a:latin typeface="Verdana"/>
                <a:ea typeface="Verdana"/>
                <a:cs typeface="Verdana"/>
              </a:rPr>
              <a:t>T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*≥(1-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)</a:t>
            </a:r>
            <a:r>
              <a:rPr lang="en-US" b="0" kern="0" dirty="0" smtClean="0">
                <a:latin typeface="Verdana"/>
                <a:ea typeface="Verdana"/>
                <a:cs typeface="Verdana"/>
              </a:rPr>
              <a:t>T</a:t>
            </a:r>
            <a:r>
              <a:rPr lang="en-US" b="0" i="0" kern="0" baseline="-25000" dirty="0" smtClean="0">
                <a:latin typeface="Verdana"/>
                <a:ea typeface="Verdana"/>
                <a:cs typeface="Verdana"/>
              </a:rPr>
              <a:t>opt</a:t>
            </a:r>
            <a:endParaRPr lang="en-US" b="0" i="0" kern="0" baseline="-2500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b="0" i="0" kern="0" dirty="0" smtClean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Correctness Proof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For </a:t>
            </a:r>
            <a:r>
              <a:rPr lang="en-US" sz="2400" b="0" kern="0" dirty="0" smtClean="0"/>
              <a:t>T</a:t>
            </a:r>
            <a:r>
              <a:rPr lang="en-US" sz="2400" b="0" i="0" kern="0" dirty="0" smtClean="0"/>
              <a:t>*and </a:t>
            </a:r>
            <a:r>
              <a:rPr lang="en-US" sz="2400" b="0" kern="0" dirty="0" smtClean="0"/>
              <a:t>T</a:t>
            </a:r>
            <a:r>
              <a:rPr lang="en-US" sz="2400" b="0" i="0" kern="0" baseline="-25000" dirty="0" smtClean="0"/>
              <a:t>opt</a:t>
            </a:r>
            <a:r>
              <a:rPr lang="en-US" sz="2400" b="0" i="0" kern="0" dirty="0" smtClean="0"/>
              <a:t> as defined, we have </a:t>
            </a:r>
            <a:r>
              <a:rPr lang="en-US" sz="2400" b="0" kern="0" dirty="0" smtClean="0"/>
              <a:t>T</a:t>
            </a:r>
            <a:r>
              <a:rPr lang="en-US" sz="2400" b="0" i="0" kern="0" dirty="0" smtClean="0"/>
              <a:t>*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≥(1-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)</a:t>
            </a:r>
            <a:r>
              <a:rPr lang="en-US" sz="2400" b="0" kern="0" dirty="0" smtClean="0">
                <a:latin typeface="Verdana"/>
                <a:ea typeface="Verdana"/>
                <a:cs typeface="Verdana"/>
              </a:rPr>
              <a:t>T</a:t>
            </a:r>
            <a:r>
              <a:rPr lang="en-US" sz="2400" b="0" i="0" kern="0" baseline="-25000" dirty="0" smtClean="0">
                <a:latin typeface="Verdana"/>
                <a:ea typeface="Verdana"/>
                <a:cs typeface="Verdana"/>
              </a:rPr>
              <a:t>opt</a:t>
            </a:r>
            <a:r>
              <a:rPr lang="en-US" sz="2400" b="0" i="0" kern="0" dirty="0" smtClean="0"/>
              <a:t>             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800" b="0" i="0" kern="0" dirty="0" smtClean="0"/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To prove this, we first prove the following result, which is a general case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kern="0" dirty="0" smtClean="0"/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For any given base station location </a:t>
            </a:r>
            <a:r>
              <a:rPr lang="en-US" sz="2400" b="0" kern="0" dirty="0" smtClean="0"/>
              <a:t>p</a:t>
            </a:r>
            <a:r>
              <a:rPr lang="en-US" sz="2400" b="0" i="0" kern="0" dirty="0" smtClean="0"/>
              <a:t>,   corresponding optimal routing solution 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n-US" sz="2400" b="0" i="0" kern="0" dirty="0" smtClean="0"/>
              <a:t>, and achievable network lifetime T, denote       the subarea that contains </a:t>
            </a:r>
            <a:r>
              <a:rPr lang="en-US" sz="2400" b="0" kern="0" dirty="0" smtClean="0"/>
              <a:t>p</a:t>
            </a:r>
            <a:r>
              <a:rPr lang="en-US" sz="2400" b="0" i="0" kern="0" dirty="0" smtClean="0"/>
              <a:t> for a given 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dirty="0" smtClean="0"/>
              <a:t>. Then for the corresponding FCP </a:t>
            </a:r>
            <a:r>
              <a:rPr lang="en-US" sz="2400" b="0" kern="0" dirty="0" smtClean="0"/>
              <a:t>p</a:t>
            </a:r>
            <a:r>
              <a:rPr lang="en-US" sz="2400" b="0" i="0" kern="0" baseline="-25000" dirty="0" smtClean="0"/>
              <a:t>m</a:t>
            </a:r>
            <a:r>
              <a:rPr lang="en-US" sz="2400" b="0" i="0" kern="0" dirty="0" smtClean="0"/>
              <a:t>, its achievable network lifetime </a:t>
            </a:r>
            <a:r>
              <a:rPr lang="en-US" sz="2400" b="0" kern="0" dirty="0" smtClean="0"/>
              <a:t>T</a:t>
            </a:r>
            <a:r>
              <a:rPr lang="en-US" sz="2400" b="0" i="0" kern="0" baseline="-25000" dirty="0" smtClean="0"/>
              <a:t>m</a:t>
            </a:r>
            <a:r>
              <a:rPr lang="en-US" sz="2400" b="0" i="0" kern="0" dirty="0" smtClean="0"/>
              <a:t> is at least (1-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dirty="0" smtClean="0"/>
              <a:t>) of </a:t>
            </a:r>
            <a:r>
              <a:rPr lang="en-US" sz="2400" b="0" kern="0" dirty="0" smtClean="0"/>
              <a:t>T</a:t>
            </a:r>
            <a:r>
              <a:rPr lang="en-US" sz="2400" b="0" i="0" kern="0" dirty="0" smtClean="0"/>
              <a:t>,</a:t>
            </a:r>
          </a:p>
          <a:p>
            <a:pPr marL="571500" indent="-571500" eaLnBrk="1" hangingPunct="1">
              <a:defRPr/>
            </a:pPr>
            <a:r>
              <a:rPr lang="en-US" sz="2400" b="0" i="0" kern="0" dirty="0" smtClean="0"/>
              <a:t>     i.e., </a:t>
            </a:r>
            <a:r>
              <a:rPr lang="en-US" sz="2400" b="0" kern="0" dirty="0" smtClean="0"/>
              <a:t>T</a:t>
            </a:r>
            <a:r>
              <a:rPr lang="en-US" sz="2400" b="0" i="0" kern="0" baseline="-25000" dirty="0" smtClean="0"/>
              <a:t>m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≥(1-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)</a:t>
            </a:r>
            <a:r>
              <a:rPr lang="en-US" sz="2400" b="0" i="0" kern="0" dirty="0" smtClean="0">
                <a:latin typeface="Verdana"/>
                <a:ea typeface="Verdana"/>
                <a:cs typeface="Verdana"/>
                <a:sym typeface="Wingdings"/>
              </a:rPr>
              <a:t></a:t>
            </a:r>
            <a:r>
              <a:rPr lang="en-US" sz="2400" b="0" kern="0" dirty="0" smtClean="0">
                <a:latin typeface="Verdana"/>
                <a:ea typeface="Verdana"/>
                <a:cs typeface="Verdana"/>
                <a:sym typeface="Wingdings"/>
              </a:rPr>
              <a:t>T</a:t>
            </a:r>
            <a:r>
              <a:rPr lang="en-US" sz="2400" b="0" i="0" kern="0" dirty="0" smtClean="0"/>
              <a:t>. </a:t>
            </a:r>
            <a:endParaRPr lang="en-US" b="0" i="0" kern="0" dirty="0" smtClean="0">
              <a:latin typeface="+mn-lt"/>
              <a:ea typeface="+mn-ea"/>
            </a:endParaRPr>
          </a:p>
        </p:txBody>
      </p:sp>
      <p:pic>
        <p:nvPicPr>
          <p:cNvPr id="12" name="Picture 13" descr="D:\PPT\figure\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588645" cy="405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Correctness Proof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/>
              <a:t>Proof:</a:t>
            </a: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/>
              <a:t>We use the same routing </a:t>
            </a:r>
            <a:r>
              <a:rPr lang="el-GR" b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b="0" i="0" kern="0" dirty="0" smtClean="0"/>
              <a:t>on </a:t>
            </a:r>
            <a:r>
              <a:rPr lang="en-US" b="0" kern="0" dirty="0" smtClean="0"/>
              <a:t>p</a:t>
            </a:r>
            <a:r>
              <a:rPr lang="en-US" b="0" i="0" kern="0" baseline="-25000" dirty="0" smtClean="0"/>
              <a:t>m</a:t>
            </a:r>
            <a:r>
              <a:rPr lang="en-US" b="0" i="0" kern="0" dirty="0" smtClean="0"/>
              <a:t>. Denote     the network lifetime for FCP </a:t>
            </a:r>
            <a:r>
              <a:rPr lang="en-US" b="0" kern="0" dirty="0" smtClean="0"/>
              <a:t>p</a:t>
            </a:r>
            <a:r>
              <a:rPr lang="en-US" b="0" i="0" kern="0" baseline="-25000" dirty="0" smtClean="0"/>
              <a:t>m</a:t>
            </a:r>
            <a:r>
              <a:rPr lang="en-US" b="0" i="0" kern="0" dirty="0" smtClean="0"/>
              <a:t> under </a:t>
            </a:r>
            <a:r>
              <a:rPr lang="el-GR" b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n-US" b="0" i="0" kern="0" dirty="0" smtClean="0"/>
              <a:t>, we have          .       </a:t>
            </a:r>
          </a:p>
          <a:p>
            <a:pPr marL="1028700" lvl="1" indent="-571500" eaLnBrk="1" hangingPunct="1">
              <a:defRPr/>
            </a:pPr>
            <a:r>
              <a:rPr lang="en-US" b="0" i="0" kern="0" dirty="0" smtClean="0"/>
              <a:t>       Then we only need to show                 .</a:t>
            </a:r>
          </a:p>
          <a:p>
            <a:pPr marL="1028700" lvl="1" indent="-571500" eaLnBrk="1" hangingPunct="1">
              <a:defRPr/>
            </a:pPr>
            <a:endParaRPr lang="en-US" sz="800" b="0" i="0" kern="0" dirty="0" smtClean="0"/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/>
              <a:t>We compute the total consumed energy on node   </a:t>
            </a:r>
          </a:p>
          <a:p>
            <a:pPr marL="1028700" lvl="1" indent="-571500" eaLnBrk="1" hangingPunct="1">
              <a:defRPr/>
            </a:pPr>
            <a:r>
              <a:rPr lang="en-US" b="0" i="0" kern="0" dirty="0" smtClean="0"/>
              <a:t>      under 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n-US" b="0" i="0" kern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b="0" i="0" kern="0" dirty="0" smtClean="0"/>
              <a:t>at time 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/>
              <a:t>)</a:t>
            </a:r>
            <a:r>
              <a:rPr lang="en-US" b="0" i="0" kern="0" dirty="0" smtClean="0">
                <a:sym typeface="Wingdings"/>
              </a:rPr>
              <a:t></a:t>
            </a:r>
            <a:r>
              <a:rPr lang="en-US" b="0" kern="0" dirty="0" smtClean="0">
                <a:sym typeface="Wingdings"/>
              </a:rPr>
              <a:t>T</a:t>
            </a:r>
            <a:r>
              <a:rPr lang="en-US" b="0" i="0" kern="0" dirty="0" smtClean="0"/>
              <a:t>. We find that the consumed energy is no more than its initial energy</a:t>
            </a: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Thus, the network lifetime     under routing solution </a:t>
            </a:r>
            <a:r>
              <a:rPr lang="el-GR" b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n-US" b="0" i="0" kern="0" dirty="0" smtClean="0">
                <a:latin typeface="+mn-lt"/>
                <a:ea typeface="+mn-ea"/>
              </a:rPr>
              <a:t>     is at least 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)</a:t>
            </a:r>
            <a:r>
              <a:rPr lang="en-US" b="0" i="0" kern="0" dirty="0" smtClean="0">
                <a:latin typeface="+mn-lt"/>
                <a:ea typeface="+mn-ea"/>
                <a:sym typeface="Wingdings"/>
              </a:rPr>
              <a:t></a:t>
            </a:r>
            <a:r>
              <a:rPr lang="en-US" b="0" kern="0" dirty="0" smtClean="0">
                <a:latin typeface="+mn-lt"/>
                <a:ea typeface="+mn-ea"/>
                <a:sym typeface="Wingdings"/>
              </a:rPr>
              <a:t>T</a:t>
            </a:r>
            <a:r>
              <a:rPr lang="en-US" b="0" i="0" kern="0" dirty="0" smtClean="0">
                <a:latin typeface="+mn-lt"/>
                <a:ea typeface="+mn-ea"/>
              </a:rPr>
              <a:t>.</a:t>
            </a:r>
          </a:p>
          <a:p>
            <a:pPr marL="1028700" lvl="1" indent="-571500" eaLnBrk="1" hangingPunct="1">
              <a:buBlip>
                <a:blip r:embed="rId4"/>
              </a:buBlip>
              <a:defRPr/>
            </a:pP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As a result, We have                       . This completes the proof.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126038" y="4462463"/>
          <a:ext cx="2317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" name="Equation" r:id="rId5" imgW="139639" imgH="203112" progId="Equation.3">
                  <p:embed/>
                </p:oleObj>
              </mc:Choice>
              <mc:Fallback>
                <p:oleObj name="Equation" r:id="rId5" imgW="139639" imgH="203112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4462463"/>
                        <a:ext cx="231775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418013" y="5297488"/>
          <a:ext cx="19383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" name="Equation" r:id="rId7" imgW="1180588" imgH="253890" progId="Equation.3">
                  <p:embed/>
                </p:oleObj>
              </mc:Choice>
              <mc:Fallback>
                <p:oleObj name="Equation" r:id="rId7" imgW="1180588" imgH="25389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5297488"/>
                        <a:ext cx="19383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1" descr="D:\PPT\figure\iin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6712" y="3386137"/>
            <a:ext cx="700088" cy="271463"/>
          </a:xfrm>
          <a:prstGeom prst="rect">
            <a:avLst/>
          </a:prstGeom>
          <a:noFill/>
        </p:spPr>
      </p:pic>
      <p:graphicFrame>
        <p:nvGraphicFramePr>
          <p:cNvPr id="60431" name="Object 15"/>
          <p:cNvGraphicFramePr>
            <a:graphicFrameLocks noChangeAspect="1"/>
          </p:cNvGraphicFramePr>
          <p:nvPr/>
        </p:nvGraphicFramePr>
        <p:xfrm>
          <a:off x="7129463" y="2111375"/>
          <a:ext cx="3381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3" name="Equation" r:id="rId10" imgW="190417" imgH="253890" progId="Equation.3">
                  <p:embed/>
                </p:oleObj>
              </mc:Choice>
              <mc:Fallback>
                <p:oleObj name="Equation" r:id="rId10" imgW="190417" imgH="25389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2111375"/>
                        <a:ext cx="3381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4" name="Object 18"/>
          <p:cNvGraphicFramePr>
            <a:graphicFrameLocks noChangeAspect="1"/>
          </p:cNvGraphicFramePr>
          <p:nvPr/>
        </p:nvGraphicFramePr>
        <p:xfrm>
          <a:off x="7593013" y="2403475"/>
          <a:ext cx="7889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Equation" r:id="rId12" imgW="482391" imgH="253890" progId="Equation.3">
                  <p:embed/>
                </p:oleObj>
              </mc:Choice>
              <mc:Fallback>
                <p:oleObj name="Equation" r:id="rId12" imgW="482391" imgH="25389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3013" y="2403475"/>
                        <a:ext cx="7889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5" name="Object 19"/>
          <p:cNvGraphicFramePr>
            <a:graphicFrameLocks noChangeAspect="1"/>
          </p:cNvGraphicFramePr>
          <p:nvPr/>
        </p:nvGraphicFramePr>
        <p:xfrm>
          <a:off x="5319713" y="2805112"/>
          <a:ext cx="1385887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Equation" r:id="rId14" imgW="888614" imgH="253890" progId="Equation.3">
                  <p:embed/>
                </p:oleObj>
              </mc:Choice>
              <mc:Fallback>
                <p:oleObj name="Equation" r:id="rId14" imgW="888614" imgH="25389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2805112"/>
                        <a:ext cx="1385887" cy="39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Correctness Proof (cont’d)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For </a:t>
            </a:r>
            <a:r>
              <a:rPr lang="en-US" sz="2400" b="0" kern="0" dirty="0" smtClean="0">
                <a:latin typeface="+mn-lt"/>
                <a:ea typeface="+mn-ea"/>
              </a:rPr>
              <a:t>T</a:t>
            </a:r>
            <a:r>
              <a:rPr lang="el-GR" sz="24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baseline="-2500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2400" b="0" i="0" kern="0" dirty="0" smtClean="0">
                <a:latin typeface="+mn-lt"/>
                <a:ea typeface="+mn-ea"/>
              </a:rPr>
              <a:t>and </a:t>
            </a:r>
            <a:r>
              <a:rPr lang="en-US" sz="2400" b="0" kern="0" dirty="0" smtClean="0">
                <a:latin typeface="+mn-lt"/>
                <a:ea typeface="+mn-ea"/>
              </a:rPr>
              <a:t>T</a:t>
            </a:r>
            <a:r>
              <a:rPr lang="en-US" sz="2400" b="0" i="0" kern="0" baseline="-25000" dirty="0" smtClean="0">
                <a:latin typeface="+mn-lt"/>
                <a:ea typeface="+mn-ea"/>
              </a:rPr>
              <a:t>opt</a:t>
            </a:r>
            <a:r>
              <a:rPr lang="en-US" sz="2400" b="0" i="0" kern="0" dirty="0" smtClean="0">
                <a:latin typeface="+mn-lt"/>
                <a:ea typeface="+mn-ea"/>
              </a:rPr>
              <a:t> as defined, we have </a:t>
            </a:r>
            <a:r>
              <a:rPr lang="en-US" sz="2400" b="0" kern="0" dirty="0" smtClean="0">
                <a:latin typeface="+mn-lt"/>
                <a:ea typeface="+mn-ea"/>
              </a:rPr>
              <a:t>T</a:t>
            </a:r>
            <a:r>
              <a:rPr lang="el-GR" sz="24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≥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(1-</a:t>
            </a:r>
            <a:r>
              <a:rPr lang="el-GR" sz="24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2400" b="0" i="0" kern="0" dirty="0" smtClean="0">
                <a:latin typeface="Verdana"/>
                <a:ea typeface="Verdana"/>
                <a:cs typeface="Verdana"/>
              </a:rPr>
              <a:t>)</a:t>
            </a:r>
            <a:r>
              <a:rPr lang="en-US" sz="2400" b="0" kern="0" dirty="0" smtClean="0">
                <a:latin typeface="Verdana"/>
                <a:ea typeface="Verdana"/>
                <a:cs typeface="Verdana"/>
              </a:rPr>
              <a:t>T</a:t>
            </a:r>
            <a:r>
              <a:rPr lang="en-US" sz="2400" b="0" i="0" kern="0" baseline="-25000" dirty="0" smtClean="0">
                <a:latin typeface="Verdana"/>
                <a:ea typeface="Verdana"/>
                <a:cs typeface="Verdana"/>
              </a:rPr>
              <a:t>opt</a:t>
            </a:r>
            <a:r>
              <a:rPr lang="en-US" sz="2400" b="0" i="0" kern="0" dirty="0" smtClean="0">
                <a:latin typeface="+mn-lt"/>
                <a:ea typeface="+mn-ea"/>
              </a:rPr>
              <a:t>.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Proof:</a:t>
            </a: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Denote     the network lifetime for point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l-GR" sz="18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b="0" i="0" kern="0" baseline="-2500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800" b="0" i="0" kern="0" dirty="0" smtClean="0">
                <a:latin typeface="+mn-lt"/>
                <a:ea typeface="+mn-ea"/>
              </a:rPr>
              <a:t>under the same routing solution </a:t>
            </a:r>
            <a:r>
              <a:rPr lang="el-GR" sz="1800" b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l-GR" sz="1800" b="0" i="0" kern="0" dirty="0" smtClean="0">
                <a:latin typeface="Verdana"/>
                <a:ea typeface="Verdana"/>
                <a:cs typeface="Verdana"/>
              </a:rPr>
              <a:t>*</a:t>
            </a:r>
            <a:r>
              <a:rPr lang="en-US" sz="1800" b="0" i="0" kern="0" dirty="0" smtClean="0">
                <a:latin typeface="+mn-lt"/>
                <a:ea typeface="+mn-ea"/>
              </a:rPr>
              <a:t> for FCP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n-US" sz="1800" b="0" i="0" kern="0" dirty="0" smtClean="0">
                <a:latin typeface="+mn-lt"/>
                <a:ea typeface="+mn-ea"/>
              </a:rPr>
              <a:t>*. Since </a:t>
            </a:r>
            <a:r>
              <a:rPr lang="el-GR" sz="1800" b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l-GR" sz="1800" b="0" i="0" kern="0" dirty="0" smtClean="0">
                <a:latin typeface="Verdana"/>
                <a:ea typeface="Verdana"/>
                <a:cs typeface="Verdana"/>
              </a:rPr>
              <a:t>*</a:t>
            </a:r>
            <a:r>
              <a:rPr lang="en-US" sz="1800" b="0" i="0" kern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800" b="0" i="0" kern="0" dirty="0" smtClean="0">
                <a:latin typeface="+mn-lt"/>
                <a:ea typeface="+mn-ea"/>
              </a:rPr>
              <a:t>is a sub-optimal routing for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l-GR" sz="18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b="0" i="0" kern="0" dirty="0" smtClean="0">
                <a:latin typeface="+mn-lt"/>
                <a:ea typeface="+mn-ea"/>
              </a:rPr>
              <a:t>, we have          . We already proved              </a:t>
            </a:r>
          </a:p>
          <a:p>
            <a:pPr marL="1028700" lvl="1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       Thus, to show </a:t>
            </a:r>
            <a:r>
              <a:rPr lang="en-US" sz="1800" b="0" kern="0" dirty="0" smtClean="0">
                <a:latin typeface="+mn-lt"/>
                <a:ea typeface="+mn-ea"/>
              </a:rPr>
              <a:t>T</a:t>
            </a:r>
            <a:r>
              <a:rPr lang="el-GR" sz="18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l-GR" sz="1800" b="0" i="0" kern="0" dirty="0" smtClean="0">
                <a:latin typeface="Verdana"/>
                <a:ea typeface="Verdana"/>
                <a:cs typeface="Verdana"/>
              </a:rPr>
              <a:t>≥</a:t>
            </a:r>
            <a:r>
              <a:rPr lang="en-US" sz="1800" b="0" i="0" kern="0" dirty="0" smtClean="0">
                <a:latin typeface="Verdana"/>
                <a:ea typeface="Verdana"/>
                <a:cs typeface="Verdana"/>
              </a:rPr>
              <a:t>(1-</a:t>
            </a:r>
            <a:r>
              <a:rPr lang="el-GR" sz="1800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b="0" i="0" kern="0" dirty="0" smtClean="0">
                <a:latin typeface="Verdana"/>
                <a:ea typeface="Verdana"/>
                <a:cs typeface="Verdana"/>
              </a:rPr>
              <a:t>)</a:t>
            </a:r>
            <a:r>
              <a:rPr lang="en-US" sz="1800" b="0" kern="0" dirty="0" smtClean="0">
                <a:latin typeface="+mn-lt"/>
                <a:ea typeface="+mn-ea"/>
                <a:cs typeface="Verdana"/>
              </a:rPr>
              <a:t>T</a:t>
            </a:r>
            <a:r>
              <a:rPr lang="en-US" sz="1800" b="0" i="0" kern="0" baseline="-25000" dirty="0" smtClean="0">
                <a:latin typeface="+mn-lt"/>
                <a:ea typeface="+mn-ea"/>
                <a:cs typeface="Verdana"/>
              </a:rPr>
              <a:t>opt</a:t>
            </a:r>
            <a:r>
              <a:rPr lang="en-US" sz="1800" b="0" i="0" kern="0" dirty="0" smtClean="0">
                <a:latin typeface="+mn-lt"/>
                <a:ea typeface="+mn-ea"/>
              </a:rPr>
              <a:t>, we only need to show                     </a:t>
            </a: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We compute the total consumed energy on node   </a:t>
            </a:r>
          </a:p>
          <a:p>
            <a:pPr marL="1028700" lvl="1" indent="-571500" eaLnBrk="1" hangingPunct="1">
              <a:defRPr/>
            </a:pPr>
            <a:r>
              <a:rPr lang="en-US" sz="1800" b="0" i="0" kern="0" dirty="0" smtClean="0">
                <a:latin typeface="+mn-lt"/>
                <a:ea typeface="+mn-ea"/>
              </a:rPr>
              <a:t>       under </a:t>
            </a:r>
            <a:r>
              <a:rPr lang="el-GR" sz="1800" b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n-US" sz="1800" b="0" i="0" kern="0" dirty="0" smtClean="0">
                <a:latin typeface="Verdana"/>
                <a:ea typeface="Verdana"/>
                <a:cs typeface="Verdana"/>
              </a:rPr>
              <a:t>*</a:t>
            </a:r>
            <a:r>
              <a:rPr lang="en-US" sz="1800" b="0" i="0" kern="0" dirty="0" smtClean="0">
                <a:latin typeface="+mn-lt"/>
                <a:ea typeface="+mn-ea"/>
              </a:rPr>
              <a:t> for point </a:t>
            </a:r>
            <a:r>
              <a:rPr lang="en-US" sz="1800" b="0" kern="0" dirty="0" smtClean="0">
                <a:latin typeface="+mn-lt"/>
                <a:ea typeface="+mn-ea"/>
              </a:rPr>
              <a:t>p</a:t>
            </a:r>
            <a:r>
              <a:rPr lang="el-GR" sz="18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b="0" i="0" kern="0" baseline="-25000" dirty="0" smtClean="0">
                <a:latin typeface="+mn-lt"/>
                <a:ea typeface="+mn-ea"/>
              </a:rPr>
              <a:t> </a:t>
            </a:r>
            <a:r>
              <a:rPr lang="en-US" sz="1800" b="0" i="0" kern="0" dirty="0" smtClean="0">
                <a:latin typeface="+mn-lt"/>
                <a:ea typeface="+mn-ea"/>
              </a:rPr>
              <a:t>at time </a:t>
            </a:r>
            <a:r>
              <a:rPr lang="en-US" sz="1800" b="0" kern="0" dirty="0" smtClean="0">
                <a:latin typeface="+mn-lt"/>
                <a:ea typeface="+mn-ea"/>
              </a:rPr>
              <a:t>T</a:t>
            </a:r>
            <a:r>
              <a:rPr lang="en-US" sz="1800" b="0" i="0" kern="0" dirty="0" smtClean="0">
                <a:latin typeface="+mn-lt"/>
                <a:ea typeface="+mn-ea"/>
              </a:rPr>
              <a:t>*. We find that the consumed energy is no more than its initial energy</a:t>
            </a:r>
            <a:endParaRPr lang="en-US" sz="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buBlip>
                <a:blip r:embed="rId4"/>
              </a:buBlip>
              <a:defRPr/>
            </a:pPr>
            <a:r>
              <a:rPr lang="en-US" sz="1800" b="0" i="0" kern="0" dirty="0" smtClean="0"/>
              <a:t>Thus, the network lifetime     for location </a:t>
            </a:r>
            <a:r>
              <a:rPr lang="en-US" sz="1800" b="0" kern="0" dirty="0" smtClean="0"/>
              <a:t>p</a:t>
            </a:r>
            <a:r>
              <a:rPr lang="el-GR" sz="18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b="0" i="0" kern="0" dirty="0" smtClean="0"/>
              <a:t> under </a:t>
            </a:r>
            <a:r>
              <a:rPr lang="el-GR" sz="1800" b="0" kern="0" dirty="0" smtClean="0">
                <a:latin typeface="Verdana"/>
                <a:ea typeface="Verdana"/>
                <a:cs typeface="Verdana"/>
              </a:rPr>
              <a:t>φ</a:t>
            </a:r>
            <a:r>
              <a:rPr lang="el-GR" sz="1800" b="0" i="0" kern="0" dirty="0" smtClean="0">
                <a:latin typeface="Verdana"/>
                <a:ea typeface="Verdana"/>
                <a:cs typeface="Verdana"/>
              </a:rPr>
              <a:t>*</a:t>
            </a:r>
            <a:r>
              <a:rPr lang="en-US" sz="1800" b="0" i="0" kern="0" dirty="0" smtClean="0">
                <a:latin typeface="Verdana"/>
                <a:ea typeface="Verdana"/>
                <a:cs typeface="Verdana"/>
              </a:rPr>
              <a:t> </a:t>
            </a:r>
            <a:r>
              <a:rPr lang="en-US" sz="1800" b="0" i="0" kern="0" dirty="0" smtClean="0"/>
              <a:t>is at least </a:t>
            </a:r>
            <a:r>
              <a:rPr lang="en-US" sz="1800" b="0" kern="0" dirty="0" smtClean="0"/>
              <a:t>T</a:t>
            </a:r>
            <a:r>
              <a:rPr lang="en-US" sz="1800" b="0" i="0" kern="0" dirty="0" smtClean="0"/>
              <a:t>*. As a result, the maximum network lifetime </a:t>
            </a:r>
            <a:r>
              <a:rPr lang="en-US" sz="1800" b="0" kern="0" dirty="0" smtClean="0"/>
              <a:t>T</a:t>
            </a:r>
            <a:r>
              <a:rPr lang="el-GR" sz="18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b="0" i="0" kern="0" baseline="-25000" dirty="0" smtClean="0"/>
              <a:t> </a:t>
            </a:r>
            <a:r>
              <a:rPr lang="en-US" sz="1800" b="0" i="0" kern="0" dirty="0" smtClean="0"/>
              <a:t>for location </a:t>
            </a:r>
            <a:r>
              <a:rPr lang="en-US" sz="1800" b="0" kern="0" dirty="0" smtClean="0"/>
              <a:t>p</a:t>
            </a:r>
            <a:r>
              <a:rPr lang="el-GR" sz="1800" b="0" i="0" kern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sz="1800" b="0" i="0" kern="0" dirty="0" smtClean="0"/>
              <a:t>  is at least                         . This completes the proof.</a:t>
            </a:r>
          </a:p>
          <a:p>
            <a:pPr marL="1028700" lvl="1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sz="18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r>
              <a:rPr lang="en-US" b="0" i="0" kern="0" dirty="0" smtClean="0">
                <a:latin typeface="+mn-lt"/>
                <a:ea typeface="+mn-ea"/>
              </a:rPr>
              <a:t>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17775" y="2532063"/>
          <a:ext cx="3016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Equation" r:id="rId5" imgW="164957" imgH="253780" progId="Equation.3">
                  <p:embed/>
                </p:oleObj>
              </mc:Choice>
              <mc:Fallback>
                <p:oleObj name="Equation" r:id="rId5" imgW="164957" imgH="2537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2532063"/>
                        <a:ext cx="301625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348163" y="3048000"/>
          <a:ext cx="7572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Equation" r:id="rId7" imgW="444114" imgH="253780" progId="Equation.3">
                  <p:embed/>
                </p:oleObj>
              </mc:Choice>
              <mc:Fallback>
                <p:oleObj name="Equation" r:id="rId7" imgW="444114" imgH="25378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048000"/>
                        <a:ext cx="7572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437438" y="3429000"/>
          <a:ext cx="7921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7" name="Equation" r:id="rId9" imgW="469696" imgH="253890" progId="Equation.3">
                  <p:embed/>
                </p:oleObj>
              </mc:Choice>
              <mc:Fallback>
                <p:oleObj name="Equation" r:id="rId9" imgW="469696" imgH="25389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3429000"/>
                        <a:ext cx="792162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81" name="Picture 17" descr="D:\PPT\figure\iin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3810000"/>
            <a:ext cx="700088" cy="271463"/>
          </a:xfrm>
          <a:prstGeom prst="rect">
            <a:avLst/>
          </a:prstGeom>
          <a:noFill/>
        </p:spPr>
      </p:pic>
      <p:graphicFrame>
        <p:nvGraphicFramePr>
          <p:cNvPr id="62486" name="Object 22"/>
          <p:cNvGraphicFramePr>
            <a:graphicFrameLocks noChangeAspect="1"/>
          </p:cNvGraphicFramePr>
          <p:nvPr/>
        </p:nvGraphicFramePr>
        <p:xfrm>
          <a:off x="7477125" y="3079750"/>
          <a:ext cx="15446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8" name="Equation" r:id="rId12" imgW="914400" imgH="254000" progId="Equation.3">
                  <p:embed/>
                </p:oleObj>
              </mc:Choice>
              <mc:Fallback>
                <p:oleObj name="Equation" r:id="rId12" imgW="914400" imgH="2540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5" y="3079750"/>
                        <a:ext cx="15446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7" name="Object 23"/>
          <p:cNvGraphicFramePr>
            <a:graphicFrameLocks noChangeAspect="1"/>
          </p:cNvGraphicFramePr>
          <p:nvPr/>
        </p:nvGraphicFramePr>
        <p:xfrm>
          <a:off x="4724400" y="4654550"/>
          <a:ext cx="292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9" name="Equation" r:id="rId14" imgW="164957" imgH="253780" progId="Equation.3">
                  <p:embed/>
                </p:oleObj>
              </mc:Choice>
              <mc:Fallback>
                <p:oleObj name="Equation" r:id="rId14" imgW="164957" imgH="25378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654550"/>
                        <a:ext cx="2921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8" name="Object 24"/>
          <p:cNvGraphicFramePr>
            <a:graphicFrameLocks noChangeAspect="1"/>
          </p:cNvGraphicFramePr>
          <p:nvPr/>
        </p:nvGraphicFramePr>
        <p:xfrm>
          <a:off x="4191000" y="5194300"/>
          <a:ext cx="19859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0" name="Equation" r:id="rId16" imgW="1193282" imgH="266584" progId="Equation.3">
                  <p:embed/>
                </p:oleObj>
              </mc:Choice>
              <mc:Fallback>
                <p:oleObj name="Equation" r:id="rId16" imgW="1193282" imgH="266584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94300"/>
                        <a:ext cx="1985962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C4DDB2-62CC-4804-874C-7BF69F4B38F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667000"/>
            <a:ext cx="701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Base Station Placement Problem</a:t>
            </a:r>
          </a:p>
          <a:p>
            <a:pPr eaLnBrk="1" hangingPunct="1"/>
            <a:endParaRPr lang="en-US" dirty="0" smtClean="0">
              <a:latin typeface="Verdan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Study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Complexity Analysis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The complexity is measured by the number of LPs, which equal to the total number of subareas    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10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The maximum number of subareas is upper bounded by                  </a:t>
            </a:r>
          </a:p>
          <a:p>
            <a:pPr marL="1028700" lvl="1" indent="-571500" eaLnBrk="1" hangingPunct="1">
              <a:buBlip>
                <a:blip r:embed="rId3"/>
              </a:buBlip>
              <a:defRPr/>
            </a:pPr>
            <a:r>
              <a:rPr lang="en-US" b="0" i="0" kern="0" dirty="0" smtClean="0"/>
              <a:t>                            is total number of circles</a:t>
            </a:r>
          </a:p>
          <a:p>
            <a:pPr marL="571500" indent="-571500" eaLnBrk="1" hangingPunct="1"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defRPr/>
            </a:pPr>
            <a:endParaRPr lang="en-US" sz="900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Then</a:t>
            </a: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1028700" lvl="1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49538" y="2486025"/>
          <a:ext cx="393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Equation" r:id="rId4" imgW="203024" imgH="164957" progId="Equation.3">
                  <p:embed/>
                </p:oleObj>
              </mc:Choice>
              <mc:Fallback>
                <p:oleObj name="Equation" r:id="rId4" imgW="203024" imgH="16495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2486025"/>
                        <a:ext cx="3937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6" name="Picture 4" descr="D:\PPT\figure\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4396" y="3886200"/>
            <a:ext cx="2474204" cy="381000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0" y="3444875"/>
          <a:ext cx="19462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7" imgW="1016000" imgH="190500" progId="Equation.3">
                  <p:embed/>
                </p:oleObj>
              </mc:Choice>
              <mc:Fallback>
                <p:oleObj name="Equation" r:id="rId7" imgW="1016000" imgH="1905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44875"/>
                        <a:ext cx="19462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8" name="Picture 6" descr="D:\PPT\figure\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89985" y="4495800"/>
            <a:ext cx="560621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Numerical Results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5541" name="Picture 5" descr="C:\Users\Kevin Lau\Desktop\f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99" y="2057400"/>
            <a:ext cx="3581401" cy="3399582"/>
          </a:xfrm>
          <a:prstGeom prst="rect">
            <a:avLst/>
          </a:prstGeom>
          <a:noFill/>
        </p:spPr>
      </p:pic>
      <p:pic>
        <p:nvPicPr>
          <p:cNvPr id="65542" name="Picture 6" descr="C:\Users\Kevin Lau\Desktop\f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057400"/>
            <a:ext cx="3609092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1676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10-node network</a:t>
            </a:r>
            <a:endParaRPr lang="en-US" b="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1676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20-node network</a:t>
            </a:r>
            <a:endParaRPr lang="en-US" b="0" i="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270375" y="5867400"/>
          <a:ext cx="9874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6" imgW="545626" imgH="177646" progId="Equation.3">
                  <p:embed/>
                </p:oleObj>
              </mc:Choice>
              <mc:Fallback>
                <p:oleObj name="Equation" r:id="rId6" imgW="545626" imgH="177646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5867400"/>
                        <a:ext cx="9874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4400" y="5513832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=359.17 </a:t>
            </a:r>
            <a:r>
              <a:rPr lang="en-US" b="0" i="0" dirty="0" smtClean="0"/>
              <a:t>by (0.59, 0.31)  </a:t>
            </a:r>
            <a:endParaRPr lang="en-US" b="0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5513832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=82.91 </a:t>
            </a:r>
            <a:r>
              <a:rPr lang="en-US" b="0" i="0" dirty="0" smtClean="0"/>
              <a:t>by (0.31, 0.79)  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Numerical Results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50-node network</a:t>
            </a:r>
            <a:endParaRPr lang="en-US" b="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676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100-node network</a:t>
            </a:r>
            <a:endParaRPr lang="en-US" b="0" i="0" dirty="0"/>
          </a:p>
        </p:txBody>
      </p:sp>
      <p:pic>
        <p:nvPicPr>
          <p:cNvPr id="66562" name="Picture 2" descr="C:\Users\Kevin Lau\Desktop\50no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3495675" cy="3470405"/>
          </a:xfrm>
          <a:prstGeom prst="rect">
            <a:avLst/>
          </a:prstGeom>
          <a:noFill/>
        </p:spPr>
      </p:pic>
      <p:pic>
        <p:nvPicPr>
          <p:cNvPr id="66563" name="Picture 3" descr="C:\Users\Kevin Lau\Desktop\100nod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133598"/>
            <a:ext cx="3398445" cy="33528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5541264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=135.17 </a:t>
            </a:r>
            <a:r>
              <a:rPr lang="en-US" b="0" i="0" dirty="0" smtClean="0"/>
              <a:t>by (0.51, 0.68)  </a:t>
            </a:r>
            <a:endParaRPr lang="en-US" b="0" i="0" dirty="0"/>
          </a:p>
        </p:txBody>
      </p:sp>
      <p:graphicFrame>
        <p:nvGraphicFramePr>
          <p:cNvPr id="66568" name="Object 8"/>
          <p:cNvGraphicFramePr>
            <a:graphicFrameLocks noChangeAspect="1"/>
          </p:cNvGraphicFramePr>
          <p:nvPr/>
        </p:nvGraphicFramePr>
        <p:xfrm>
          <a:off x="4114800" y="5867400"/>
          <a:ext cx="9874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Equation" r:id="rId6" imgW="545626" imgH="177646" progId="Equation.3">
                  <p:embed/>
                </p:oleObj>
              </mc:Choice>
              <mc:Fallback>
                <p:oleObj name="Equation" r:id="rId6" imgW="545626" imgH="17764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867400"/>
                        <a:ext cx="9874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55464" y="5541264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T</a:t>
            </a:r>
            <a:r>
              <a:rPr lang="el-GR" b="0" i="0" baseline="-2500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dirty="0" smtClean="0">
                <a:latin typeface="Verdana"/>
                <a:ea typeface="Verdana"/>
                <a:cs typeface="Verdana"/>
              </a:rPr>
              <a:t>=61.73 </a:t>
            </a:r>
            <a:r>
              <a:rPr lang="en-US" b="0" i="0" dirty="0" smtClean="0"/>
              <a:t>by (0.57, 0.52)  </a:t>
            </a:r>
            <a:endParaRPr lang="en-US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Summary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Review of approximation algorithms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Constant-factor approximation algorithm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)-optimal (or (1+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)-optimal) approximation algorithm</a:t>
            </a:r>
          </a:p>
          <a:p>
            <a:pPr marL="1028700" lvl="1" indent="-571500" eaLnBrk="1" hangingPunct="1"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Base station placement problem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Change infinite search space into finite search space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Represent each sub-area by a FCP</a:t>
            </a:r>
          </a:p>
          <a:p>
            <a:pPr marL="1028700" lvl="1" indent="-571500" eaLnBrk="1" hangingPunct="1">
              <a:buBlip>
                <a:blip r:embed="rId2"/>
              </a:buBlip>
              <a:defRPr/>
            </a:pPr>
            <a:r>
              <a:rPr lang="en-US" b="0" i="0" kern="0" dirty="0" smtClean="0">
                <a:latin typeface="+mn-lt"/>
                <a:ea typeface="+mn-ea"/>
              </a:rPr>
              <a:t>The best FCP provides a (1-</a:t>
            </a:r>
            <a:r>
              <a:rPr lang="el-GR" b="0" i="0" kern="0" dirty="0" smtClean="0">
                <a:latin typeface="Verdana"/>
                <a:ea typeface="Verdana"/>
                <a:cs typeface="Verdana"/>
              </a:rPr>
              <a:t>ε</a:t>
            </a:r>
            <a:r>
              <a:rPr lang="en-US" b="0" i="0" kern="0" dirty="0" smtClean="0">
                <a:latin typeface="+mn-lt"/>
                <a:ea typeface="+mn-ea"/>
              </a:rPr>
              <a:t>)-optimal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Network Setting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1" y="1676400"/>
            <a:ext cx="4800599" cy="4495800"/>
          </a:xfrm>
          <a:prstGeom prst="rect">
            <a:avLst/>
          </a:prstGeom>
        </p:spPr>
        <p:txBody>
          <a:bodyPr/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Sensor nodes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Transmit data to the base station via multi-hop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0" i="0" kern="0" dirty="0" smtClean="0">
                <a:latin typeface="+mn-lt"/>
                <a:ea typeface="+mn-ea"/>
              </a:rPr>
              <a:t>Have limited energy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lifetime</a:t>
            </a:r>
          </a:p>
          <a:p>
            <a:pPr marL="908050" marR="0" lvl="1" indent="-436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Many definitions</a:t>
            </a:r>
          </a:p>
          <a:p>
            <a:pPr marL="1365250" lvl="2" indent="-436563">
              <a:buFont typeface="Wingdings" pitchFamily="2" charset="2"/>
              <a:buChar char="Ø"/>
            </a:pPr>
            <a:r>
              <a:rPr lang="en-US" sz="1600" b="0" i="0" kern="0" dirty="0" smtClean="0">
                <a:latin typeface="+mn-lt"/>
                <a:ea typeface="+mn-ea"/>
              </a:rPr>
              <a:t>In this case study, network lifetime is defined as the time until any node uses up its energy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</a:endParaRPr>
          </a:p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200399"/>
            <a:ext cx="3721100" cy="2935287"/>
          </a:xfrm>
          <a:prstGeom prst="rect">
            <a:avLst/>
          </a:prstGeom>
          <a:noFill/>
          <a:ln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24600" y="1816100"/>
            <a:ext cx="1011237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marL="571500" indent="-571500" eaLnBrk="1" hangingPunct="1"/>
            <a:r>
              <a:rPr lang="en-US" sz="2800" dirty="0" smtClean="0"/>
              <a:t>Base Station Placement (BSP) Problem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CDB9AD7-0F23-4AA3-9AFF-B446B039D5B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auto">
          <a:xfrm>
            <a:off x="719138" y="19050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66788" lvl="1" indent="-495300" eaLnBrk="1" hangingPunct="1"/>
            <a:endParaRPr lang="en-US" sz="2600" b="0" i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Motivation</a:t>
            </a:r>
          </a:p>
          <a:p>
            <a:pPr marL="1028700" lvl="1" indent="-571500" eaLnBrk="1" hangingPunct="1">
              <a:buSzPct val="100000"/>
              <a:buBlip>
                <a:blip r:embed="rId3"/>
              </a:buBlip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Fact: Base station location has a profound impact on network lifetime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Objective</a:t>
            </a:r>
          </a:p>
          <a:p>
            <a:pPr marL="1028700" lvl="1" indent="-571500" eaLnBrk="1" hangingPunct="1">
              <a:buBlip>
                <a:blip r:embed="rId3"/>
              </a:buBlip>
            </a:pPr>
            <a:r>
              <a:rPr lang="en-US" b="0" i="0" kern="0" dirty="0" smtClean="0">
                <a:latin typeface="+mn-lt"/>
                <a:ea typeface="+mn-ea"/>
              </a:rPr>
              <a:t>Determine the optimal base station location so as to maximize network lifetime</a:t>
            </a:r>
          </a:p>
          <a:p>
            <a:pPr marL="1028700" lvl="1" indent="-571500" eaLnBrk="1" hangingPunct="1">
              <a:buBlip>
                <a:blip r:embed="rId3"/>
              </a:buBlip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optimize routing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Energy Consumption Modeling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Communication power is the dominant part of energy consumption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Transmission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power modeling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800" b="0" i="0" kern="0" baseline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b="0" i="0" kern="0" dirty="0" smtClean="0">
                <a:latin typeface="+mn-lt"/>
                <a:ea typeface="+mn-ea"/>
              </a:rPr>
              <a:t>     </a:t>
            </a:r>
            <a:r>
              <a:rPr lang="en-US" sz="2400" b="0" i="0" kern="0" dirty="0" smtClean="0">
                <a:latin typeface="+mn-lt"/>
                <a:ea typeface="+mn-ea"/>
              </a:rPr>
              <a:t> w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Receiving power modeling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72706" name="Picture 2" descr="D:\PPT\figure\ui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688" y="3124200"/>
            <a:ext cx="1890712" cy="499648"/>
          </a:xfrm>
          <a:prstGeom prst="rect">
            <a:avLst/>
          </a:prstGeom>
          <a:noFill/>
        </p:spPr>
      </p:pic>
      <p:pic>
        <p:nvPicPr>
          <p:cNvPr id="72707" name="Picture 3" descr="D:\PPT\figure\Ci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799" y="3733800"/>
            <a:ext cx="2361301" cy="457200"/>
          </a:xfrm>
          <a:prstGeom prst="rect">
            <a:avLst/>
          </a:prstGeom>
          <a:noFill/>
        </p:spPr>
      </p:pic>
      <p:pic>
        <p:nvPicPr>
          <p:cNvPr id="72708" name="Picture 4" descr="D:\PPT\figure\Ur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800600"/>
            <a:ext cx="2057400" cy="111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of Base Station Location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Base station location has profound impact on energy consumption and network lifetime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We can determine the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  maximum network lifetime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     achieved on a location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solidFill>
                  <a:srgbClr val="FF0000"/>
                </a:solidFill>
                <a:latin typeface="+mn-lt"/>
                <a:ea typeface="+mn-ea"/>
              </a:rPr>
              <a:t>      </a:t>
            </a:r>
            <a:endParaRPr lang="en-US" sz="2400" i="0" kern="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2514600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81200" y="3105090"/>
            <a:ext cx="38100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rgbClr val="FF0000"/>
                </a:solidFill>
              </a:rPr>
              <a:t>Where to place base station</a:t>
            </a:r>
            <a:endParaRPr lang="en-US" b="0" i="0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8159607">
            <a:off x="6201497" y="3069296"/>
            <a:ext cx="230207" cy="990600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 A Given Base Station Location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PPT\figure\G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7010400" cy="168315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30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Where                          and         are constant.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2051" name="Picture 3" descr="D:\PPT\figure\V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264" y="3657600"/>
            <a:ext cx="2720336" cy="381000"/>
          </a:xfrm>
          <a:prstGeom prst="rect">
            <a:avLst/>
          </a:prstGeom>
          <a:noFill/>
        </p:spPr>
      </p:pic>
      <p:pic>
        <p:nvPicPr>
          <p:cNvPr id="2052" name="Picture 4" descr="D:\PPT\figure\Ci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657600"/>
            <a:ext cx="833437" cy="3905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0" y="4419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rgbClr val="FF0000"/>
                </a:solidFill>
              </a:rPr>
              <a:t>Linear Programming</a:t>
            </a:r>
            <a:endParaRPr lang="en-US" sz="2400" b="0" i="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188803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rgbClr val="FF0000"/>
                </a:solidFill>
              </a:rPr>
              <a:t>We can determine maximum network lifetime in polynomial-time</a:t>
            </a:r>
            <a:endParaRPr lang="en-US" sz="2400" b="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627B9-8446-4239-A19B-4BF96B407D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Naïve Approach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27632"/>
            <a:ext cx="815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lvl="0" indent="-571500" eaLnBrk="1" hangingPunct="1">
              <a:buFont typeface="Wingdings" pitchFamily="2" charset="2"/>
              <a:buChar char="o"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Determine the network lifetime for each possible location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</a:rPr>
              <a:t>Compare these network lifetimes and choose the maximum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o"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lang="en-US" sz="2400" b="0" i="0" kern="0" dirty="0" smtClean="0"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2400" b="0" i="0" kern="0" dirty="0" smtClean="0">
                <a:solidFill>
                  <a:srgbClr val="FF0000"/>
                </a:solidFill>
                <a:latin typeface="+mn-lt"/>
                <a:ea typeface="+mn-ea"/>
              </a:rPr>
              <a:t>      </a:t>
            </a:r>
            <a:endParaRPr lang="en-US" sz="2400" i="0" kern="0" dirty="0" smtClean="0">
              <a:solidFill>
                <a:srgbClr val="FF0000"/>
              </a:solidFill>
              <a:latin typeface="+mn-lt"/>
              <a:ea typeface="+mn-ea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66788" marR="0" lvl="1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2895600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66800" y="38100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 smtClean="0">
                <a:solidFill>
                  <a:srgbClr val="FF0000"/>
                </a:solidFill>
              </a:rPr>
              <a:t>Infinite search space !!!</a:t>
            </a:r>
            <a:endParaRPr lang="en-US" sz="2400" b="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Profile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19667</TotalTime>
  <Words>2215</Words>
  <Application>Microsoft Office PowerPoint</Application>
  <PresentationFormat>On-screen Show (4:3)</PresentationFormat>
  <Paragraphs>371</Paragraphs>
  <Slides>33</Slides>
  <Notes>21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1_Profile</vt:lpstr>
      <vt:lpstr>2_Profile</vt:lpstr>
      <vt:lpstr>Equation</vt:lpstr>
      <vt:lpstr>Chapter 8</vt:lpstr>
      <vt:lpstr>Review of Approximation Algorithm</vt:lpstr>
      <vt:lpstr>PowerPoint Presentation</vt:lpstr>
      <vt:lpstr>PowerPoint Presentation</vt:lpstr>
      <vt:lpstr>Base Station Placement (BSP)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Yi Shi</cp:lastModifiedBy>
  <cp:revision>922</cp:revision>
  <dcterms:created xsi:type="dcterms:W3CDTF">2010-09-26T03:36:45Z</dcterms:created>
  <dcterms:modified xsi:type="dcterms:W3CDTF">2014-01-21T02:26:18Z</dcterms:modified>
</cp:coreProperties>
</file>