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2"/>
  </p:notesMasterIdLst>
  <p:sldIdLst>
    <p:sldId id="256" r:id="rId2"/>
    <p:sldId id="257" r:id="rId3"/>
    <p:sldId id="396" r:id="rId4"/>
    <p:sldId id="406" r:id="rId5"/>
    <p:sldId id="393" r:id="rId6"/>
    <p:sldId id="394" r:id="rId7"/>
    <p:sldId id="395" r:id="rId8"/>
    <p:sldId id="405" r:id="rId9"/>
    <p:sldId id="363" r:id="rId10"/>
    <p:sldId id="368" r:id="rId11"/>
    <p:sldId id="370" r:id="rId12"/>
    <p:sldId id="348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83" r:id="rId21"/>
    <p:sldId id="384" r:id="rId22"/>
    <p:sldId id="378" r:id="rId23"/>
    <p:sldId id="379" r:id="rId24"/>
    <p:sldId id="380" r:id="rId25"/>
    <p:sldId id="381" r:id="rId26"/>
    <p:sldId id="382" r:id="rId27"/>
    <p:sldId id="366" r:id="rId28"/>
    <p:sldId id="385" r:id="rId29"/>
    <p:sldId id="389" r:id="rId30"/>
    <p:sldId id="390" r:id="rId31"/>
    <p:sldId id="391" r:id="rId32"/>
    <p:sldId id="408" r:id="rId33"/>
    <p:sldId id="409" r:id="rId34"/>
    <p:sldId id="410" r:id="rId35"/>
    <p:sldId id="411" r:id="rId36"/>
    <p:sldId id="413" r:id="rId37"/>
    <p:sldId id="412" r:id="rId38"/>
    <p:sldId id="414" r:id="rId39"/>
    <p:sldId id="419" r:id="rId40"/>
    <p:sldId id="417" r:id="rId41"/>
    <p:sldId id="404" r:id="rId42"/>
    <p:sldId id="415" r:id="rId43"/>
    <p:sldId id="418" r:id="rId44"/>
    <p:sldId id="416" r:id="rId45"/>
    <p:sldId id="392" r:id="rId46"/>
    <p:sldId id="402" r:id="rId47"/>
    <p:sldId id="398" r:id="rId48"/>
    <p:sldId id="407" r:id="rId49"/>
    <p:sldId id="403" r:id="rId50"/>
    <p:sldId id="401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5" autoAdjust="0"/>
  </p:normalViewPr>
  <p:slideViewPr>
    <p:cSldViewPr>
      <p:cViewPr>
        <p:scale>
          <a:sx n="70" d="100"/>
          <a:sy n="70" d="100"/>
        </p:scale>
        <p:origin x="-514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DD157CA-A09E-4EE4-9878-C7E3F6FDC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7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94202BD6-020B-4627-929C-5CF33BDF769F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54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22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A band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is available on link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 → j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if for any transmitting node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using this band, node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j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is not in its interference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8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 partition variables include all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x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variables.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For our problem, we find that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x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variables are more important than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variables, in terms of their impact on the objective value.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 x variables are link-layer binary variables which determines whether or not a link is activated.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 q variables are physical-layer integer variables which determines the power level of a link.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Thus, instead of identifying a partition variable based on its relaxation error only, it makes sense to consider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x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variables before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variables.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23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</a:t>
            </a:r>
            <a:r>
              <a:rPr lang="en-US" baseline="0" dirty="0" smtClean="0"/>
              <a:t> partition problems using q variables and how to adjust other variables is a homework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Note that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= 1 corresponds to the case that there is no power control, i.e., a node always uses its peak power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for transmission.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When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is sufficiently large, power control approaches continuous.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pPr marL="228600" indent="-228600">
              <a:buAutoNum type="arabicParenR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we note that the granularity of power control has a significant impact on objective value. 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Comparing the case when there is no power control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= 1) and the case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= 15, we find that there is nearly a 40% reduction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 objective value.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2) Although the objective value is a non-increasing function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, when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becomes sufficiently large (e.g., 10 in this network setting), further increase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will not have much reduction in the objective value.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This suggests that for practical purpose, the number of required power control levels does not need to be a large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93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 following observations on the numerical results show the close coupling relationships between per-node power control and upper layers.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1) In one observation (scheduling), we can see that, links 8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3 and 14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17 are active on the same band 8.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This is feasible because the interference range at node 14 is 22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49 under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q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8</a:t>
            </a:r>
            <a:r>
              <a:rPr lang="en-US" sz="1200" b="0" i="0" u="none" strike="noStrike" kern="1200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4</a:t>
            </a:r>
            <a:r>
              <a:rPr lang="en-US" sz="1200" b="0" i="1" u="none" strike="noStrike" kern="1200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,</a:t>
            </a:r>
            <a:r>
              <a:rPr lang="en-US" sz="1200" b="0" i="0" u="none" strike="noStrike" kern="1200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17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= 1, which is smaller than 38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35 (the distance between nodes 3 and 14).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We note that if there is no power control, i.e., node 14 use the peak transmission power, then node 3 will be in the interference range of node 14,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which is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R</a:t>
            </a:r>
            <a:r>
              <a:rPr lang="en-US" sz="1200" b="0" i="1" u="none" strike="noStrike" kern="1200" baseline="300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max</a:t>
            </a:r>
            <a:r>
              <a:rPr lang="en-US" sz="1200" b="0" i="1" u="none" strike="noStrike" kern="1200" baseline="-2500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= 40, and will lead to a scheduling conflict.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2) In another observation (routing), we see that, for session 2 (from node 8 to node 5), the routing path is 8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3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2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5.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Here, a shorter path 8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3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6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5 is not used.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This is because path 8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3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6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5 is interfered by transmissions on other paths.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 optimal solution tends to choose paths that are not close to each other.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3) Finally, for session 3 (form node 15 to node 13), the routing path is 15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14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17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13, while a shorter path 15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17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13 is not used.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This is because that node 15 can use a smaller transmission power to transmit to a closer neighboring node 14 with a smaller interference footprint.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This will allow link 1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5 to be active on the same band 9 with link 15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5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a typeface="宋体" pitchFamily="2" charset="-122"/>
              </a:rPr>
              <a:t>Many similar problems can also be asked and solved along the same line</a:t>
            </a:r>
          </a:p>
          <a:p>
            <a:endParaRPr lang="en-US" altLang="zh-CN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 figure shows a network with three links (1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2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3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4, and 5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6).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For each transmitting node (1, 3, and 5), the inner circle (dashed) represents transmission range and the outer circle (solid) represents interference range.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Clearly, each receiving node falls in the transmission range of its respective transmitting node.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Further, we can see that both receiving nodes 2 and 6 fall in the interference range of node 3.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Thus, when link 3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4 is using a frequency band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for transmission, link 1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2 and link 5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6 should not use the same band.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It should also be noted that when link 3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4 is not using a frequency band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, both link 1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2 and link 5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→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6 may use band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This is because that receiving node 2 does not fall in node 5’s interference range and receiving node 6 does not fall in node 1’s interference range.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Now consider that each node can adjust its transmission power.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In this setting, nodes 1, 3, and 5 can reduce their transmission powers while still maintaining data transmission to the corresponding receiving nodes.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Then receiving nodes 2 and 6 are no longer in node 3’s interference range. As a result, both transmitting nodes 1 and 5 can also transmit on band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m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as node 3 does.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D66C-EBB5-4E22-BEF5-69B65723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10D7-0B21-4ABA-86B6-E75CBA687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A67B-4BD5-488A-BB49-A321CFE8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1529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1529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IEEE Infocom 2007	</a:t>
            </a:r>
            <a:fld id="{1BF7140D-1B03-43E7-A530-C72623278C2B}" type="slidenum">
              <a:rPr lang="en-US" altLang="zh-CN"/>
              <a:pPr/>
              <a:t>‹#›</a:t>
            </a:fld>
            <a:r>
              <a:rPr lang="en-US" altLang="zh-CN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749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1529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371600"/>
            <a:ext cx="41529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848100"/>
            <a:ext cx="41529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IEEE Infocom 2007	</a:t>
            </a:r>
            <a:fld id="{0F1F2522-F225-41FD-8F69-DD55ADF7C161}" type="slidenum">
              <a:rPr lang="en-US" altLang="zh-CN"/>
              <a:pPr/>
              <a:t>‹#›</a:t>
            </a:fld>
            <a:r>
              <a:rPr lang="en-US" altLang="zh-CN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138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7989-8E82-4D22-B859-D8924591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845E-04E1-4920-B502-CF8A1A2F5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B984-8293-4B2E-9CF9-1FB8690B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162D0-B3B5-4B75-9935-9C08F14B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D0A2-033F-4DE3-BB5B-4C28557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F9AE-4664-4E7A-B8EE-C3A939BFC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0CF7-5955-477E-BAD6-3D9951BA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9FEA-C098-4657-8D7E-E9E665841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C775AC-3C8F-4C12-BFB4-216674A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3" r:id="rId12"/>
    <p:sldLayoutId id="214748389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C6DCCCC4-4897-4F1F-8718-D3B1BDBF544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5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1722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Branch-and-bound Framework and Its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1126"/>
            <a:ext cx="8229600" cy="990600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Cognitive Radio </a:t>
            </a:r>
            <a:r>
              <a:rPr lang="en-US" altLang="zh-CN" sz="3200" dirty="0">
                <a:ea typeface="宋体" pitchFamily="2" charset="-122"/>
              </a:rPr>
              <a:t>Networks</a:t>
            </a:r>
          </a:p>
        </p:txBody>
      </p:sp>
      <p:sp>
        <p:nvSpPr>
          <p:cNvPr id="185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95630"/>
            <a:ext cx="5562600" cy="4449595"/>
          </a:xfrm>
        </p:spPr>
        <p:txBody>
          <a:bodyPr/>
          <a:lstStyle/>
          <a:p>
            <a:r>
              <a:rPr lang="en-US" altLang="zh-CN" sz="2000" b="1" dirty="0" smtClean="0">
                <a:ea typeface="宋体" pitchFamily="2" charset="-122"/>
              </a:rPr>
              <a:t>Traditional radio</a:t>
            </a:r>
          </a:p>
          <a:p>
            <a:pPr lvl="1"/>
            <a:r>
              <a:rPr lang="en-US" altLang="zh-CN" sz="1600" dirty="0" smtClean="0">
                <a:ea typeface="宋体" pitchFamily="2" charset="-122"/>
              </a:rPr>
              <a:t>Hardware-based</a:t>
            </a:r>
          </a:p>
          <a:p>
            <a:pPr lvl="2"/>
            <a:r>
              <a:rPr lang="en-US" altLang="zh-CN" sz="1400" dirty="0">
                <a:ea typeface="宋体" pitchFamily="2" charset="-122"/>
              </a:rPr>
              <a:t>modulation and signal processing implemented in hardware, </a:t>
            </a:r>
            <a:r>
              <a:rPr lang="en-US" altLang="zh-CN" sz="1400" dirty="0" smtClean="0">
                <a:ea typeface="宋体" pitchFamily="2" charset="-122"/>
              </a:rPr>
              <a:t>not flexible</a:t>
            </a:r>
            <a:endParaRPr lang="en-US" altLang="zh-CN" sz="1300" dirty="0" smtClean="0">
              <a:ea typeface="宋体" pitchFamily="2" charset="-122"/>
            </a:endParaRPr>
          </a:p>
          <a:p>
            <a:pPr lvl="1"/>
            <a:r>
              <a:rPr lang="en-US" altLang="zh-CN" sz="1600" dirty="0" smtClean="0">
                <a:ea typeface="宋体" pitchFamily="2" charset="-122"/>
              </a:rPr>
              <a:t>Each radio </a:t>
            </a:r>
            <a:r>
              <a:rPr lang="en-US" altLang="zh-CN" sz="1600" dirty="0">
                <a:ea typeface="宋体" pitchFamily="2" charset="-122"/>
              </a:rPr>
              <a:t>operates on a given frequency band, inefficient use of </a:t>
            </a:r>
            <a:r>
              <a:rPr lang="en-US" altLang="zh-CN" sz="1600" dirty="0" smtClean="0">
                <a:ea typeface="宋体" pitchFamily="2" charset="-122"/>
              </a:rPr>
              <a:t>spectrum</a:t>
            </a:r>
            <a:endParaRPr lang="en-US" altLang="zh-CN" sz="1600" b="1" dirty="0" smtClean="0">
              <a:ea typeface="宋体" pitchFamily="2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000" b="1" dirty="0" smtClean="0">
                <a:ea typeface="宋体" pitchFamily="2" charset="-122"/>
              </a:rPr>
              <a:t>Cognitive radio                                – A revolution in radio technology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Most </a:t>
            </a:r>
            <a:r>
              <a:rPr lang="en-US" altLang="zh-CN" sz="1800" dirty="0">
                <a:ea typeface="宋体" pitchFamily="2" charset="-122"/>
              </a:rPr>
              <a:t>functions are software-based, </a:t>
            </a:r>
            <a:r>
              <a:rPr lang="en-US" altLang="zh-CN" sz="1800" dirty="0" smtClean="0">
                <a:ea typeface="宋体" pitchFamily="2" charset="-122"/>
              </a:rPr>
              <a:t>can </a:t>
            </a:r>
            <a:r>
              <a:rPr lang="en-US" altLang="zh-CN" sz="1800" dirty="0">
                <a:ea typeface="宋体" pitchFamily="2" charset="-122"/>
              </a:rPr>
              <a:t>be modified if desired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Capable of sensing </a:t>
            </a:r>
            <a:r>
              <a:rPr lang="en-US" altLang="zh-CN" sz="1800" dirty="0">
                <a:ea typeface="宋体" pitchFamily="2" charset="-122"/>
              </a:rPr>
              <a:t>available </a:t>
            </a:r>
            <a:r>
              <a:rPr lang="en-US" altLang="zh-CN" sz="1800" dirty="0" smtClean="0">
                <a:ea typeface="宋体" pitchFamily="2" charset="-122"/>
              </a:rPr>
              <a:t>spectrum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Capable of reconfiguring RF on the fly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Capable of switching to selected </a:t>
            </a:r>
            <a:r>
              <a:rPr lang="en-US" altLang="zh-CN" sz="1800" dirty="0">
                <a:ea typeface="宋体" pitchFamily="2" charset="-122"/>
              </a:rPr>
              <a:t>frequency bands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70DF057C-2F6D-43C2-BF91-4DFC455FC6DB}" type="slidenum">
              <a:rPr lang="en-US" sz="1200" smtClean="0"/>
              <a:pPr algn="r"/>
              <a:t>10</a:t>
            </a:fld>
            <a:endParaRPr lang="en-US" sz="1200" dirty="0" smtClean="0"/>
          </a:p>
        </p:txBody>
      </p:sp>
      <p:pic>
        <p:nvPicPr>
          <p:cNvPr id="8" name="Picture 10" descr="Rad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8325"/>
            <a:ext cx="19716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vanu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804863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vanu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114800"/>
            <a:ext cx="7429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22" y="1726722"/>
            <a:ext cx="8704278" cy="48006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Problem setting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A multi-hop </a:t>
            </a:r>
            <a:r>
              <a:rPr lang="en-US" altLang="zh-CN" sz="2000" dirty="0" smtClean="0">
                <a:ea typeface="宋体" pitchFamily="2" charset="-122"/>
              </a:rPr>
              <a:t>CR network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Available frequency bands at each node may be different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A set of communication </a:t>
            </a:r>
            <a:r>
              <a:rPr lang="en-US" altLang="zh-CN" sz="2000" dirty="0" smtClean="0">
                <a:ea typeface="宋体" pitchFamily="2" charset="-122"/>
              </a:rPr>
              <a:t>sessions each </a:t>
            </a:r>
            <a:r>
              <a:rPr lang="en-US" altLang="zh-CN" sz="2000" dirty="0">
                <a:ea typeface="宋体" pitchFamily="2" charset="-122"/>
              </a:rPr>
              <a:t>with a rate requirement</a:t>
            </a:r>
          </a:p>
          <a:p>
            <a:pPr lvl="1"/>
            <a:endParaRPr lang="en-US" altLang="zh-CN" sz="1800" dirty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Study the per-node power control problem for a multi-hop CR network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Objective: Minimize </a:t>
            </a:r>
            <a:r>
              <a:rPr lang="en-US" altLang="zh-CN" sz="2400" dirty="0">
                <a:ea typeface="宋体" pitchFamily="2" charset="-122"/>
              </a:rPr>
              <a:t>resource to support the set of communication </a:t>
            </a:r>
            <a:r>
              <a:rPr lang="en-US" altLang="zh-CN" sz="2400" dirty="0" smtClean="0">
                <a:ea typeface="宋体" pitchFamily="2" charset="-122"/>
              </a:rPr>
              <a:t>sessions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4022" y="315558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3200" dirty="0" smtClean="0">
                <a:ea typeface="宋体" pitchFamily="2" charset="-122"/>
              </a:rPr>
              <a:t>Problem To Be Solved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70DF057C-2F6D-43C2-BF91-4DFC455FC6DB}" type="slidenum">
              <a:rPr lang="en-US" sz="1200" smtClean="0"/>
              <a:pPr algn="r"/>
              <a:t>11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59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Outline </a:t>
            </a:r>
            <a:r>
              <a:rPr lang="en-US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Mathematical Modeling and Problem </a:t>
            </a:r>
            <a:r>
              <a:rPr lang="en-US" sz="2400" dirty="0" smtClean="0"/>
              <a:t>Formulation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A Solution Procedure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283" y="534834"/>
            <a:ext cx="8229600" cy="9906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Transmission and Interference Ranges</a:t>
            </a:r>
            <a:br>
              <a:rPr lang="en-US" altLang="zh-CN" sz="3200" dirty="0">
                <a:ea typeface="宋体" pitchFamily="2" charset="-122"/>
              </a:rPr>
            </a:br>
            <a:r>
              <a:rPr lang="en-US" altLang="zh-CN" sz="3200" dirty="0">
                <a:ea typeface="宋体" pitchFamily="2" charset="-122"/>
              </a:rPr>
              <a:t>with Power Control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01488"/>
            <a:ext cx="4556619" cy="39624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Transmission range is determined by</a:t>
            </a:r>
          </a:p>
          <a:p>
            <a:pPr marL="628650" lvl="1" indent="-225425">
              <a:spcBef>
                <a:spcPts val="600"/>
              </a:spcBef>
              <a:buClr>
                <a:srgbClr val="A50021"/>
              </a:buClr>
              <a:buSzPct val="85000"/>
            </a:pPr>
            <a:r>
              <a:rPr lang="en-US" altLang="zh-CN" sz="2000" dirty="0">
                <a:ea typeface="宋体" pitchFamily="2" charset="-122"/>
              </a:rPr>
              <a:t>Transmission power </a:t>
            </a:r>
            <a:r>
              <a:rPr lang="en-US" altLang="zh-CN" sz="2000" i="1" dirty="0">
                <a:latin typeface="Times New Roman" pitchFamily="18" charset="0"/>
                <a:ea typeface="宋体" pitchFamily="2" charset="-122"/>
              </a:rPr>
              <a:t>p</a:t>
            </a:r>
          </a:p>
          <a:p>
            <a:pPr marL="628650" lvl="1" indent="-225425">
              <a:spcBef>
                <a:spcPts val="600"/>
              </a:spcBef>
              <a:buClr>
                <a:srgbClr val="A50021"/>
              </a:buClr>
              <a:buSzPct val="85000"/>
            </a:pPr>
            <a:r>
              <a:rPr lang="en-US" altLang="zh-CN" sz="2000" dirty="0">
                <a:ea typeface="宋体" pitchFamily="2" charset="-122"/>
              </a:rPr>
              <a:t>Minimum receiving power threshold </a:t>
            </a:r>
            <a:endParaRPr lang="el-GR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628650" lvl="1" indent="-225425">
              <a:spcBef>
                <a:spcPts val="600"/>
              </a:spcBef>
              <a:buClr>
                <a:srgbClr val="A50021"/>
              </a:buClr>
              <a:buSzPct val="85000"/>
            </a:pPr>
            <a:r>
              <a:rPr lang="en-US" altLang="zh-CN" sz="2000" dirty="0">
                <a:ea typeface="宋体" pitchFamily="2" charset="-122"/>
              </a:rPr>
              <a:t>Propagation gain model, e.g., </a:t>
            </a:r>
            <a:endParaRPr lang="en-US" altLang="zh-CN" sz="2000" dirty="0" smtClean="0">
              <a:ea typeface="宋体" pitchFamily="2" charset="-122"/>
            </a:endParaRPr>
          </a:p>
          <a:p>
            <a:pPr marL="628650" lvl="1" indent="-225425">
              <a:spcBef>
                <a:spcPts val="1200"/>
              </a:spcBef>
              <a:buClr>
                <a:srgbClr val="A50021"/>
              </a:buClr>
              <a:buSzPct val="85000"/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ea typeface="宋体" pitchFamily="2" charset="-122"/>
              </a:rPr>
              <a:t>Transmission range is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Interference range is</a:t>
            </a: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17172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927244" cy="278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13</a:t>
            </a:fld>
            <a:endParaRPr lang="en-US" sz="1200" dirty="0" smtClean="0"/>
          </a:p>
        </p:txBody>
      </p:sp>
      <p:pic>
        <p:nvPicPr>
          <p:cNvPr id="1026" name="Picture 2" descr="C:\Users\Xie\Desktop\Chapter5\f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3361426"/>
            <a:ext cx="3374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ie\Desktop\Chapter5\f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90" y="4809406"/>
            <a:ext cx="1518611" cy="5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Xie\Desktop\Chapter5\f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91" y="5400135"/>
            <a:ext cx="1518610" cy="5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Xie\Desktop\Chapter5\f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4038600"/>
            <a:ext cx="1085849" cy="4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Necessary </a:t>
            </a:r>
            <a:r>
              <a:rPr lang="en-US" altLang="zh-CN" sz="3200" dirty="0">
                <a:ea typeface="宋体" pitchFamily="2" charset="-122"/>
              </a:rPr>
              <a:t>and Sufficient Condition</a:t>
            </a:r>
            <a:br>
              <a:rPr lang="en-US" altLang="zh-CN" sz="3200" dirty="0">
                <a:ea typeface="宋体" pitchFamily="2" charset="-122"/>
              </a:rPr>
            </a:br>
            <a:r>
              <a:rPr lang="en-US" altLang="zh-CN" sz="3200" dirty="0">
                <a:ea typeface="宋体" pitchFamily="2" charset="-122"/>
              </a:rPr>
              <a:t>for Successful Transmission</a:t>
            </a:r>
          </a:p>
        </p:txBody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17" y="1769852"/>
            <a:ext cx="8213783" cy="4173748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The receiving node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400" dirty="0">
                <a:ea typeface="宋体" pitchFamily="2" charset="-122"/>
              </a:rPr>
              <a:t> should be in the transmission range of the transmitting node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i</a:t>
            </a:r>
          </a:p>
          <a:p>
            <a:endParaRPr lang="en-US" altLang="zh-CN" sz="2400" i="1" dirty="0">
              <a:latin typeface="Times New Roman" pitchFamily="18" charset="0"/>
              <a:ea typeface="宋体" pitchFamily="2" charset="-122"/>
            </a:endParaRPr>
          </a:p>
          <a:p>
            <a:pPr marL="471487" lvl="1" indent="0">
              <a:buNone/>
            </a:pPr>
            <a:r>
              <a:rPr lang="en-US" altLang="zh-CN" sz="2000" b="1" i="1" dirty="0" smtClean="0">
                <a:latin typeface="Times New Roman" pitchFamily="18" charset="0"/>
                <a:ea typeface="宋体" pitchFamily="2" charset="-122"/>
              </a:rPr>
              <a:t>	(C-1)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The receiving </a:t>
            </a:r>
            <a:r>
              <a:rPr lang="en-US" altLang="zh-CN" sz="2400" dirty="0">
                <a:ea typeface="宋体" pitchFamily="2" charset="-122"/>
              </a:rPr>
              <a:t>node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400" dirty="0">
                <a:ea typeface="宋体" pitchFamily="2" charset="-122"/>
              </a:rPr>
              <a:t> should not be in the interference range of any other transmitting node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k</a:t>
            </a:r>
          </a:p>
          <a:p>
            <a:pPr marL="471487" lvl="1" indent="0">
              <a:spcBef>
                <a:spcPts val="1200"/>
              </a:spcBef>
              <a:buNone/>
            </a:pPr>
            <a:r>
              <a:rPr lang="en-US" altLang="zh-CN" sz="2000" b="1" i="1" dirty="0" smtClean="0">
                <a:latin typeface="Times New Roman" pitchFamily="18" charset="0"/>
                <a:ea typeface="宋体" pitchFamily="2" charset="-122"/>
              </a:rPr>
              <a:t>	(C-2)</a:t>
            </a:r>
            <a:endParaRPr lang="en-US" altLang="zh-CN" sz="2000" b="1" i="1" dirty="0">
              <a:latin typeface="Times New Roman" pitchFamily="18" charset="0"/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14</a:t>
            </a:fld>
            <a:endParaRPr lang="en-US" sz="1200" dirty="0" smtClean="0"/>
          </a:p>
        </p:txBody>
      </p:sp>
      <p:pic>
        <p:nvPicPr>
          <p:cNvPr id="2050" name="Picture 2" descr="C:\Users\Xie\Desktop\Chapter5\f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776268"/>
            <a:ext cx="174171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ie\Desktop\Chapter5\f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858056"/>
            <a:ext cx="1741714" cy="7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An Example</a:t>
            </a:r>
          </a:p>
        </p:txBody>
      </p:sp>
      <p:pic>
        <p:nvPicPr>
          <p:cNvPr id="18452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1" y="1813045"/>
            <a:ext cx="7569535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253" name="Text Box 5"/>
          <p:cNvSpPr txBox="1">
            <a:spLocks noChangeArrowheads="1"/>
          </p:cNvSpPr>
          <p:nvPr/>
        </p:nvSpPr>
        <p:spPr bwMode="auto">
          <a:xfrm>
            <a:off x="3140015" y="1843237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What if link 3</a:t>
            </a:r>
            <a:r>
              <a:rPr lang="en-US" altLang="zh-CN" dirty="0">
                <a:ea typeface="宋体" pitchFamily="2" charset="-122"/>
                <a:cs typeface="Arial" charset="0"/>
              </a:rPr>
              <a:t>→</a:t>
            </a:r>
            <a:r>
              <a:rPr lang="en-US" altLang="zh-CN" dirty="0">
                <a:ea typeface="宋体" pitchFamily="2" charset="-122"/>
              </a:rPr>
              <a:t>4 is active?</a:t>
            </a:r>
          </a:p>
        </p:txBody>
      </p:sp>
      <p:sp>
        <p:nvSpPr>
          <p:cNvPr id="1845254" name="Text Box 6"/>
          <p:cNvSpPr txBox="1">
            <a:spLocks noChangeArrowheads="1"/>
          </p:cNvSpPr>
          <p:nvPr/>
        </p:nvSpPr>
        <p:spPr bwMode="auto">
          <a:xfrm>
            <a:off x="773502" y="5451894"/>
            <a:ext cx="3271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Node 3 uses the maximum </a:t>
            </a:r>
          </a:p>
          <a:p>
            <a:r>
              <a:rPr lang="en-US" altLang="zh-CN" dirty="0">
                <a:ea typeface="宋体" pitchFamily="2" charset="-122"/>
              </a:rPr>
              <a:t>transmission power</a:t>
            </a:r>
          </a:p>
        </p:txBody>
      </p:sp>
      <p:sp>
        <p:nvSpPr>
          <p:cNvPr id="1845255" name="Text Box 7"/>
          <p:cNvSpPr txBox="1">
            <a:spLocks noChangeArrowheads="1"/>
          </p:cNvSpPr>
          <p:nvPr/>
        </p:nvSpPr>
        <p:spPr bwMode="auto">
          <a:xfrm>
            <a:off x="4876800" y="5451894"/>
            <a:ext cx="2779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Node 3 uses a smaller </a:t>
            </a:r>
          </a:p>
          <a:p>
            <a:r>
              <a:rPr lang="en-US" altLang="zh-CN" dirty="0">
                <a:ea typeface="宋体" pitchFamily="2" charset="-122"/>
              </a:rPr>
              <a:t>transmission power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15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254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Challenge</a:t>
            </a:r>
          </a:p>
        </p:txBody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With power control, interference relationship is not fixed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Need a model to formulate both scheduling and power control</a:t>
            </a:r>
          </a:p>
          <a:p>
            <a:r>
              <a:rPr lang="en-US" altLang="zh-CN" sz="2400" dirty="0">
                <a:ea typeface="宋体" pitchFamily="2" charset="-122"/>
              </a:rPr>
              <a:t>Both transmission and interference ranges are non-linear functions of power</a:t>
            </a: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Non-linear </a:t>
            </a:r>
            <a:r>
              <a:rPr lang="en-US" altLang="zh-CN" sz="2000" dirty="0">
                <a:ea typeface="宋体" pitchFamily="2" charset="-122"/>
              </a:rPr>
              <a:t>problem</a:t>
            </a:r>
            <a:r>
              <a:rPr lang="en-US" altLang="zh-CN" sz="2000" dirty="0" smtClean="0">
                <a:ea typeface="宋体" pitchFamily="2" charset="-122"/>
              </a:rPr>
              <a:t>?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16</a:t>
            </a:fld>
            <a:endParaRPr lang="en-US" sz="1200" dirty="0" smtClean="0"/>
          </a:p>
        </p:txBody>
      </p:sp>
      <p:pic>
        <p:nvPicPr>
          <p:cNvPr id="8" name="Picture 4" descr="C:\Users\Xie\Desktop\Chapter5\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51" y="4071122"/>
            <a:ext cx="1746849" cy="6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ie\Desktop\Chapter5\f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71122"/>
            <a:ext cx="1936610" cy="6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Per-Node Based Power Control and Scheduling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714500"/>
            <a:ext cx="8458200" cy="49530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Scheduling is performed on bands</a:t>
            </a:r>
          </a:p>
          <a:p>
            <a:endParaRPr lang="en-US" altLang="zh-CN" sz="2400" i="1" dirty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Denote</a:t>
            </a:r>
          </a:p>
          <a:p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On the same band, a node can transmit </a:t>
            </a:r>
            <a:r>
              <a:rPr lang="en-US" altLang="zh-CN" sz="2400" dirty="0" smtClean="0">
                <a:ea typeface="宋体" pitchFamily="2" charset="-122"/>
              </a:rPr>
              <a:t>to only </a:t>
            </a:r>
            <a:r>
              <a:rPr lang="en-US" altLang="zh-CN" sz="2400" dirty="0">
                <a:ea typeface="宋体" pitchFamily="2" charset="-122"/>
              </a:rPr>
              <a:t>one </a:t>
            </a:r>
            <a:r>
              <a:rPr lang="en-US" altLang="zh-CN" sz="2400" dirty="0" smtClean="0">
                <a:ea typeface="宋体" pitchFamily="2" charset="-122"/>
              </a:rPr>
              <a:t>node</a:t>
            </a:r>
          </a:p>
          <a:p>
            <a:pPr marL="471487" lvl="1" indent="0">
              <a:spcBef>
                <a:spcPts val="1200"/>
              </a:spcBef>
              <a:buNone/>
            </a:pPr>
            <a:r>
              <a:rPr lang="en-US" altLang="zh-CN" sz="2000" b="1" i="1" dirty="0" smtClean="0">
                <a:latin typeface="Times New Roman" pitchFamily="18" charset="0"/>
                <a:ea typeface="宋体" pitchFamily="2" charset="-122"/>
              </a:rPr>
              <a:t>	         (C-3)                                 ,</a:t>
            </a:r>
            <a:endParaRPr lang="en-US" altLang="zh-CN" sz="2000" b="1" i="1" dirty="0">
              <a:latin typeface="Times New Roman" pitchFamily="18" charset="0"/>
              <a:ea typeface="宋体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dirty="0" smtClean="0">
                <a:ea typeface="宋体" pitchFamily="2" charset="-122"/>
              </a:rPr>
              <a:t>                                      </a:t>
            </a:r>
          </a:p>
          <a:p>
            <a:pPr marL="0" indent="0">
              <a:buNone/>
            </a:pP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     where        </a:t>
            </a:r>
            <a:r>
              <a:rPr lang="en-US" sz="2000" dirty="0"/>
              <a:t>is the set of nodes to which node </a:t>
            </a:r>
            <a:r>
              <a:rPr lang="en-US" altLang="zh-CN" sz="2000" i="1" dirty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sz="2000" i="1" dirty="0" smtClean="0"/>
              <a:t> </a:t>
            </a:r>
            <a:r>
              <a:rPr lang="en-US" sz="2000" dirty="0"/>
              <a:t>can </a:t>
            </a:r>
            <a:r>
              <a:rPr lang="en-US" sz="2000" dirty="0" smtClean="0"/>
              <a:t>transmit</a:t>
            </a:r>
          </a:p>
          <a:p>
            <a:pPr marL="0" indent="0">
              <a:buNone/>
            </a:pPr>
            <a:r>
              <a:rPr lang="en-US" sz="2000" dirty="0" smtClean="0"/>
              <a:t>      on </a:t>
            </a:r>
            <a:r>
              <a:rPr lang="en-US" sz="2000" dirty="0"/>
              <a:t>band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dirty="0"/>
              <a:t> </a:t>
            </a:r>
            <a:r>
              <a:rPr lang="en-US" sz="2000" dirty="0"/>
              <a:t>under full </a:t>
            </a:r>
            <a:r>
              <a:rPr lang="en-US" sz="2000" dirty="0" smtClean="0"/>
              <a:t>power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/>
              <a:t>.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17</a:t>
            </a:fld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2486025"/>
            <a:ext cx="6497955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91000"/>
            <a:ext cx="1870233" cy="838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5108081"/>
            <a:ext cx="504825" cy="3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52600"/>
            <a:ext cx="8458200" cy="3886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Denote         </a:t>
            </a:r>
            <a:r>
              <a:rPr lang="en-US" altLang="zh-CN" sz="2400" dirty="0" smtClean="0">
                <a:ea typeface="宋体" pitchFamily="2" charset="-122"/>
              </a:rPr>
              <a:t>the </a:t>
            </a:r>
            <a:r>
              <a:rPr lang="en-US" altLang="zh-CN" sz="2400" dirty="0">
                <a:ea typeface="宋体" pitchFamily="2" charset="-122"/>
              </a:rPr>
              <a:t>maximum transmission range under the maximum transmission power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P</a:t>
            </a:r>
          </a:p>
          <a:p>
            <a:r>
              <a:rPr lang="en-US" altLang="zh-CN" sz="2400" dirty="0">
                <a:ea typeface="宋体" pitchFamily="2" charset="-122"/>
              </a:rPr>
              <a:t>To ensure that the receiving power from node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400" dirty="0">
                <a:ea typeface="宋体" pitchFamily="2" charset="-122"/>
              </a:rPr>
              <a:t> to node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400" dirty="0">
                <a:ea typeface="宋体" pitchFamily="2" charset="-122"/>
              </a:rPr>
              <a:t> is at </a:t>
            </a:r>
            <a:r>
              <a:rPr lang="en-US" altLang="zh-CN" sz="2400" dirty="0" smtClean="0">
                <a:ea typeface="宋体" pitchFamily="2" charset="-122"/>
              </a:rPr>
              <a:t>least    , </a:t>
            </a:r>
            <a:r>
              <a:rPr lang="en-US" altLang="zh-CN" sz="2400" dirty="0">
                <a:ea typeface="宋体" pitchFamily="2" charset="-122"/>
              </a:rPr>
              <a:t>we have</a:t>
            </a:r>
          </a:p>
          <a:p>
            <a:endParaRPr lang="en-US" altLang="zh-CN" sz="2400" dirty="0">
              <a:ea typeface="宋体" pitchFamily="2" charset="-122"/>
            </a:endParaRPr>
          </a:p>
          <a:p>
            <a:endParaRPr lang="en-US" altLang="zh-CN" sz="2400" dirty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a typeface="宋体" pitchFamily="2" charset="-122"/>
              </a:rPr>
              <a:t>    </a:t>
            </a:r>
            <a:r>
              <a:rPr lang="en-US" altLang="zh-CN" sz="2000" dirty="0">
                <a:ea typeface="宋体" pitchFamily="2" charset="-122"/>
              </a:rPr>
              <a:t>or</a:t>
            </a:r>
          </a:p>
        </p:txBody>
      </p:sp>
      <p:sp>
        <p:nvSpPr>
          <p:cNvPr id="1828875" name="Rectangle 11"/>
          <p:cNvSpPr>
            <a:spLocks noChangeArrowheads="1"/>
          </p:cNvSpPr>
          <p:nvPr/>
        </p:nvSpPr>
        <p:spPr bwMode="auto">
          <a:xfrm>
            <a:off x="581025" y="5410200"/>
            <a:ext cx="185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8925" lvl="1" indent="-288925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85000"/>
            </a:pPr>
            <a:r>
              <a:rPr lang="en-US" altLang="zh-CN" sz="2400" dirty="0" smtClean="0">
                <a:ea typeface="宋体" pitchFamily="2" charset="-122"/>
              </a:rPr>
              <a:t>   </a:t>
            </a:r>
            <a:r>
              <a:rPr lang="en-US" altLang="zh-CN" sz="2000" dirty="0" smtClean="0">
                <a:ea typeface="宋体" pitchFamily="2" charset="-122"/>
              </a:rPr>
              <a:t>or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000" b="1" i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000" b="1" i="1" dirty="0" smtClean="0">
                <a:latin typeface="Times New Roman" pitchFamily="18" charset="0"/>
                <a:ea typeface="宋体" pitchFamily="2" charset="-122"/>
              </a:rPr>
              <a:t>C-1’)</a:t>
            </a:r>
            <a:endParaRPr lang="en-US" altLang="zh-CN" sz="2000" b="1" i="1" dirty="0">
              <a:latin typeface="Times New Roman" pitchFamily="18" charset="0"/>
              <a:ea typeface="宋体" pitchFamily="2" charset="-122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8102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3200" dirty="0" smtClean="0">
                <a:ea typeface="宋体" pitchFamily="2" charset="-122"/>
              </a:rPr>
              <a:t>Per-Node Based Power Control and Scheduling (cont’d</a:t>
            </a:r>
            <a:r>
              <a:rPr lang="en-US" altLang="zh-CN" sz="3200" dirty="0">
                <a:ea typeface="宋体" pitchFamily="2" charset="-122"/>
              </a:rPr>
              <a:t>) 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18</a:t>
            </a:fld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790699"/>
            <a:ext cx="776441" cy="422275"/>
          </a:xfrm>
          <a:prstGeom prst="rect">
            <a:avLst/>
          </a:prstGeom>
        </p:spPr>
      </p:pic>
      <p:pic>
        <p:nvPicPr>
          <p:cNvPr id="3074" name="Picture 2" descr="C:\Users\Xie\Desktop\Chapter5\f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7" y="3429000"/>
            <a:ext cx="3633073" cy="7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ie\Desktop\Chapter5\f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7" y="4267200"/>
            <a:ext cx="4238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Xie\Desktop\Chapter5\f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7" y="5276850"/>
            <a:ext cx="36099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Xie\Desktop\Chapter5\f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71" y="3003463"/>
            <a:ext cx="365675" cy="3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88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736725"/>
            <a:ext cx="8210550" cy="19050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Denote        </a:t>
            </a:r>
            <a:r>
              <a:rPr lang="en-US" altLang="zh-CN" sz="2400" dirty="0" smtClean="0">
                <a:ea typeface="宋体" pitchFamily="2" charset="-122"/>
              </a:rPr>
              <a:t> the </a:t>
            </a:r>
            <a:r>
              <a:rPr lang="en-US" altLang="zh-CN" sz="2400" dirty="0">
                <a:ea typeface="宋体" pitchFamily="2" charset="-122"/>
              </a:rPr>
              <a:t>maximum interference range under the full transmission power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P</a:t>
            </a:r>
          </a:p>
          <a:p>
            <a:r>
              <a:rPr lang="en-US" altLang="zh-CN" sz="2400" dirty="0">
                <a:ea typeface="宋体" pitchFamily="2" charset="-122"/>
              </a:rPr>
              <a:t>To ensure that the interference power from node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400" dirty="0">
                <a:ea typeface="宋体" pitchFamily="2" charset="-122"/>
              </a:rPr>
              <a:t> to node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400" dirty="0">
                <a:ea typeface="宋体" pitchFamily="2" charset="-122"/>
              </a:rPr>
              <a:t> is at most </a:t>
            </a:r>
            <a:r>
              <a:rPr lang="el-GR" altLang="zh-CN" sz="2400" dirty="0">
                <a:ea typeface="宋体" pitchFamily="2" charset="-122"/>
                <a:cs typeface="Arial" charset="0"/>
              </a:rPr>
              <a:t>β</a:t>
            </a:r>
            <a:r>
              <a:rPr lang="en-US" altLang="zh-CN" sz="2400" dirty="0">
                <a:ea typeface="宋体" pitchFamily="2" charset="-122"/>
              </a:rPr>
              <a:t>, we </a:t>
            </a:r>
            <a:r>
              <a:rPr lang="en-US" altLang="zh-CN" sz="2400" dirty="0" smtClean="0">
                <a:ea typeface="宋体" pitchFamily="2" charset="-122"/>
              </a:rPr>
              <a:t>have</a:t>
            </a:r>
          </a:p>
          <a:p>
            <a:endParaRPr lang="en-US" altLang="zh-CN" sz="2400" dirty="0">
              <a:ea typeface="宋体" pitchFamily="2" charset="-122"/>
            </a:endParaRPr>
          </a:p>
          <a:p>
            <a:pPr marL="0" lvl="1" indent="0">
              <a:buNone/>
            </a:pPr>
            <a:r>
              <a:rPr lang="en-US" altLang="zh-CN" sz="2000" b="1" i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000" b="1" i="1" dirty="0" smtClean="0">
                <a:latin typeface="Times New Roman" pitchFamily="18" charset="0"/>
                <a:ea typeface="宋体" pitchFamily="2" charset="-122"/>
              </a:rPr>
              <a:t>        (C-2’)</a:t>
            </a:r>
            <a:endParaRPr lang="en-US" altLang="zh-CN" sz="2000" b="1" i="1" dirty="0">
              <a:latin typeface="Times New Roman" pitchFamily="18" charset="0"/>
              <a:ea typeface="宋体" pitchFamily="2" charset="-122"/>
            </a:endParaRPr>
          </a:p>
          <a:p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1830925" name="Text Box 13"/>
          <p:cNvSpPr txBox="1">
            <a:spLocks noChangeArrowheads="1"/>
          </p:cNvSpPr>
          <p:nvPr/>
        </p:nvSpPr>
        <p:spPr bwMode="auto">
          <a:xfrm>
            <a:off x="1209675" y="5019673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800" dirty="0">
                <a:ea typeface="宋体" pitchFamily="2" charset="-122"/>
              </a:rPr>
              <a:t>All the above constraints are </a:t>
            </a:r>
            <a:r>
              <a:rPr lang="en-US" altLang="zh-CN" sz="2800" dirty="0">
                <a:solidFill>
                  <a:schemeClr val="tx2"/>
                </a:solidFill>
                <a:ea typeface="宋体" pitchFamily="2" charset="-122"/>
              </a:rPr>
              <a:t>linear</a:t>
            </a:r>
            <a:r>
              <a:rPr lang="en-US" altLang="zh-CN" sz="2800" dirty="0">
                <a:ea typeface="宋体" pitchFamily="2" charset="-122"/>
              </a:rPr>
              <a:t>!</a:t>
            </a:r>
            <a:endParaRPr lang="zh-CN" altLang="en-US" sz="2800" dirty="0">
              <a:ea typeface="宋体" pitchFamily="2" charset="-122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19</a:t>
            </a:fld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788318"/>
            <a:ext cx="742950" cy="39211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8102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3200" dirty="0" smtClean="0">
                <a:ea typeface="宋体" pitchFamily="2" charset="-122"/>
              </a:rPr>
              <a:t>Per-Node Based Power Control and Scheduling (cont’d</a:t>
            </a:r>
            <a:r>
              <a:rPr lang="en-US" altLang="zh-CN" sz="3200" dirty="0">
                <a:ea typeface="宋体" pitchFamily="2" charset="-122"/>
              </a:rPr>
              <a:t>) </a:t>
            </a:r>
          </a:p>
        </p:txBody>
      </p:sp>
      <p:pic>
        <p:nvPicPr>
          <p:cNvPr id="4098" name="Picture 2" descr="C:\Users\Xie\Desktop\Chapter5\f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59" y="3505201"/>
            <a:ext cx="4773641" cy="9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9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0DF057C-2F6D-43C2-BF91-4DFC455FC6D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Review of branch-and-bound framework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case study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Cross-layer optimization for cognitive radio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20</a:t>
            </a:fld>
            <a:endParaRPr lang="en-US" sz="1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4267200"/>
          </a:xfrm>
        </p:spPr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/>
              <a:t>successful scheduling in frequency domain, the following two </a:t>
            </a:r>
            <a:r>
              <a:rPr lang="en-US" sz="2400" dirty="0" smtClean="0"/>
              <a:t>constraints must </a:t>
            </a:r>
            <a:r>
              <a:rPr lang="en-US" sz="2400" dirty="0"/>
              <a:t>also hold:</a:t>
            </a:r>
          </a:p>
          <a:p>
            <a:pPr marL="471487" lvl="1" indent="0">
              <a:spcBef>
                <a:spcPts val="1200"/>
              </a:spcBef>
              <a:buNone/>
            </a:pPr>
            <a:r>
              <a:rPr lang="en-US" sz="2000" b="1" i="1" dirty="0"/>
              <a:t>(C-4) </a:t>
            </a:r>
            <a:r>
              <a:rPr lang="en-US" sz="2000" dirty="0"/>
              <a:t>For a band </a:t>
            </a:r>
            <a:r>
              <a:rPr lang="en-US" sz="2000" dirty="0" smtClean="0"/>
              <a:t>        </a:t>
            </a:r>
            <a:r>
              <a:rPr lang="en-US" sz="2000" i="1" dirty="0" smtClean="0"/>
              <a:t>   </a:t>
            </a:r>
            <a:r>
              <a:rPr lang="en-US" sz="2000" dirty="0" smtClean="0"/>
              <a:t>that </a:t>
            </a:r>
            <a:r>
              <a:rPr lang="en-US" sz="2000" dirty="0"/>
              <a:t>is available at node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/>
              <a:t>, this </a:t>
            </a:r>
            <a:r>
              <a:rPr lang="en-US" sz="2000" dirty="0" smtClean="0"/>
              <a:t>	     band </a:t>
            </a:r>
            <a:r>
              <a:rPr lang="en-US" sz="2000" dirty="0"/>
              <a:t>cannot be used for </a:t>
            </a:r>
            <a:r>
              <a:rPr lang="en-US" sz="2000" dirty="0" smtClean="0"/>
              <a:t>both transmission </a:t>
            </a:r>
            <a:r>
              <a:rPr lang="en-US" sz="2000" dirty="0"/>
              <a:t>and </a:t>
            </a:r>
            <a:r>
              <a:rPr lang="en-US" sz="2000" dirty="0" smtClean="0"/>
              <a:t>	     receiving</a:t>
            </a:r>
            <a:r>
              <a:rPr lang="en-US" sz="2000" dirty="0"/>
              <a:t>. </a:t>
            </a:r>
          </a:p>
          <a:p>
            <a:pPr marL="471487" lvl="1" indent="0">
              <a:spcBef>
                <a:spcPts val="1200"/>
              </a:spcBef>
              <a:buNone/>
            </a:pPr>
            <a:r>
              <a:rPr lang="en-US" sz="2000" b="1" i="1" dirty="0"/>
              <a:t>(C-5) </a:t>
            </a:r>
            <a:r>
              <a:rPr lang="en-US" sz="2000" dirty="0"/>
              <a:t>Similar to constraint </a:t>
            </a:r>
            <a:r>
              <a:rPr lang="en-US" sz="2000" i="1" dirty="0"/>
              <a:t>(C-3) </a:t>
            </a:r>
            <a:r>
              <a:rPr lang="en-US" sz="2000" dirty="0"/>
              <a:t>on transmission, node </a:t>
            </a:r>
            <a:r>
              <a:rPr lang="en-US" sz="2000" i="1" dirty="0"/>
              <a:t>j </a:t>
            </a:r>
            <a:r>
              <a:rPr lang="en-US" sz="2000" i="1" dirty="0" smtClean="0"/>
              <a:t>	     </a:t>
            </a:r>
            <a:r>
              <a:rPr lang="en-US" sz="2000" dirty="0" smtClean="0"/>
              <a:t>cannot </a:t>
            </a:r>
            <a:r>
              <a:rPr lang="en-US" sz="2000" dirty="0"/>
              <a:t>use the same </a:t>
            </a:r>
            <a:r>
              <a:rPr lang="en-US" sz="2000" dirty="0" smtClean="0"/>
              <a:t>band </a:t>
            </a:r>
            <a:r>
              <a:rPr lang="en-US" sz="2000" i="1" dirty="0" smtClean="0"/>
              <a:t>           </a:t>
            </a:r>
            <a:r>
              <a:rPr lang="en-US" sz="2000" dirty="0" smtClean="0"/>
              <a:t>to </a:t>
            </a:r>
            <a:r>
              <a:rPr lang="en-US" sz="2000" dirty="0"/>
              <a:t>receive from </a:t>
            </a:r>
            <a:r>
              <a:rPr lang="en-US" sz="2000" dirty="0" smtClean="0"/>
              <a:t>	     two </a:t>
            </a:r>
            <a:r>
              <a:rPr lang="en-US" sz="2000" dirty="0"/>
              <a:t>different nodes.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90" y="2743200"/>
            <a:ext cx="937364" cy="314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4143375"/>
            <a:ext cx="937364" cy="31432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102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3200" dirty="0" smtClean="0">
                <a:ea typeface="宋体" pitchFamily="2" charset="-122"/>
              </a:rPr>
              <a:t>Per-Node Based Power Control and Scheduling (cont’d</a:t>
            </a:r>
            <a:r>
              <a:rPr lang="en-US" altLang="zh-CN" sz="3200" dirty="0">
                <a:ea typeface="宋体" pitchFamily="2" charset="-12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734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21</a:t>
            </a:fld>
            <a:endParaRPr lang="en-US" sz="1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4267200"/>
          </a:xfrm>
        </p:spPr>
        <p:txBody>
          <a:bodyPr/>
          <a:lstStyle/>
          <a:p>
            <a:r>
              <a:rPr lang="en-US" sz="2200" dirty="0" smtClean="0"/>
              <a:t>(C-4) and (C-5) are embedded in (C-1’) and (C-2’) </a:t>
            </a:r>
          </a:p>
          <a:p>
            <a:endParaRPr lang="en-US" sz="2000" dirty="0"/>
          </a:p>
          <a:p>
            <a:pPr>
              <a:buNone/>
            </a:pPr>
            <a:r>
              <a:rPr lang="en-US" sz="2200" dirty="0" smtClean="0"/>
              <a:t>   Lemma </a:t>
            </a:r>
            <a:endParaRPr lang="en-US" sz="1800" i="1" dirty="0" smtClean="0"/>
          </a:p>
          <a:p>
            <a:pPr marL="471487" lvl="1" indent="0">
              <a:buNone/>
            </a:pPr>
            <a:r>
              <a:rPr lang="en-US" sz="2000" i="1" dirty="0" smtClean="0"/>
              <a:t>If </a:t>
            </a:r>
            <a:r>
              <a:rPr lang="en-US" sz="2000" i="1" dirty="0"/>
              <a:t>transmission powers on every transmission link and interference </a:t>
            </a:r>
            <a:r>
              <a:rPr lang="en-US" sz="2000" i="1" dirty="0" smtClean="0"/>
              <a:t>link satisfy </a:t>
            </a:r>
            <a:r>
              <a:rPr lang="en-US" sz="2000" i="1" dirty="0"/>
              <a:t>(C-1’) and (C-2’) in the network, then (C-4) and (C-5) are also satisfied</a:t>
            </a:r>
            <a:r>
              <a:rPr lang="en-US" sz="2000" i="1" dirty="0" smtClean="0"/>
              <a:t>.</a:t>
            </a:r>
          </a:p>
          <a:p>
            <a:pPr marL="471487" lvl="1" indent="0">
              <a:buNone/>
            </a:pPr>
            <a:endParaRPr lang="en-US" sz="1800" i="1" dirty="0" smtClean="0"/>
          </a:p>
          <a:p>
            <a:r>
              <a:rPr lang="en-US" sz="2200" dirty="0" smtClean="0"/>
              <a:t>It is sufficient to consider constraints (C-1’), (C-2’) and (C-3) for scheduling and power control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71550" y="2971800"/>
            <a:ext cx="7467600" cy="1066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8102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3200" dirty="0" smtClean="0">
                <a:ea typeface="宋体" pitchFamily="2" charset="-122"/>
              </a:rPr>
              <a:t>Per-Node Based Power Control and Scheduling (cont’d</a:t>
            </a:r>
            <a:r>
              <a:rPr lang="en-US" altLang="zh-CN" sz="3200" dirty="0">
                <a:ea typeface="宋体" pitchFamily="2" charset="-12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514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457200"/>
            <a:ext cx="9144000" cy="9906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Flow Routing</a:t>
            </a:r>
          </a:p>
        </p:txBody>
      </p:sp>
      <p:sp>
        <p:nvSpPr>
          <p:cNvPr id="185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743075"/>
            <a:ext cx="8201025" cy="450215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For maximum flexibility (and optimality), we allow flow splitting (multi-path routing</a:t>
            </a:r>
            <a:r>
              <a:rPr lang="en-US" altLang="zh-CN" sz="2400" dirty="0" smtClean="0">
                <a:ea typeface="宋体" pitchFamily="2" charset="-122"/>
              </a:rPr>
              <a:t>)</a:t>
            </a:r>
          </a:p>
          <a:p>
            <a:r>
              <a:rPr lang="en-US" altLang="zh-CN" sz="2400" dirty="0" smtClean="0">
                <a:ea typeface="宋体" pitchFamily="2" charset="-122"/>
              </a:rPr>
              <a:t>Flow balance constraint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For </a:t>
            </a:r>
            <a:r>
              <a:rPr lang="en-US" altLang="zh-CN" sz="2000" dirty="0">
                <a:ea typeface="宋体" pitchFamily="2" charset="-122"/>
              </a:rPr>
              <a:t>session </a:t>
            </a:r>
            <a:r>
              <a:rPr lang="en-US" altLang="zh-CN" sz="2000" i="1" dirty="0" smtClean="0">
                <a:latin typeface="Palatino" pitchFamily="18" charset="0"/>
                <a:ea typeface="宋体" pitchFamily="2" charset="-122"/>
              </a:rPr>
              <a:t>l</a:t>
            </a:r>
          </a:p>
          <a:p>
            <a:pPr lvl="2">
              <a:spcBef>
                <a:spcPts val="1200"/>
              </a:spcBef>
            </a:pPr>
            <a:r>
              <a:rPr lang="en-US" altLang="zh-CN" sz="1800" dirty="0">
                <a:ea typeface="宋体" pitchFamily="2" charset="-122"/>
              </a:rPr>
              <a:t>If node </a:t>
            </a:r>
            <a:r>
              <a:rPr lang="en-US" altLang="zh-CN" sz="1800" i="1" dirty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1800" dirty="0">
                <a:ea typeface="宋体" pitchFamily="2" charset="-122"/>
              </a:rPr>
              <a:t> is the source node, </a:t>
            </a:r>
            <a:r>
              <a:rPr lang="en-US" altLang="zh-CN" sz="1800" dirty="0" smtClean="0">
                <a:ea typeface="宋体" pitchFamily="2" charset="-122"/>
              </a:rPr>
              <a:t>then                            (5.5)</a:t>
            </a:r>
          </a:p>
          <a:p>
            <a:pPr lvl="2">
              <a:spcBef>
                <a:spcPts val="2400"/>
              </a:spcBef>
            </a:pPr>
            <a:r>
              <a:rPr lang="en-US" altLang="zh-CN" sz="1800" dirty="0" smtClean="0">
                <a:ea typeface="宋体" pitchFamily="2" charset="-122"/>
              </a:rPr>
              <a:t>For a relay node, </a:t>
            </a:r>
            <a:r>
              <a:rPr lang="en-US" altLang="zh-CN" sz="1800" dirty="0">
                <a:ea typeface="宋体" pitchFamily="2" charset="-122"/>
              </a:rPr>
              <a:t>we </a:t>
            </a:r>
            <a:r>
              <a:rPr lang="en-US" altLang="zh-CN" sz="1800" dirty="0" smtClean="0">
                <a:ea typeface="宋体" pitchFamily="2" charset="-122"/>
              </a:rPr>
              <a:t>have                                      (5.6)</a:t>
            </a:r>
          </a:p>
          <a:p>
            <a:pPr lvl="2">
              <a:spcBef>
                <a:spcPts val="3000"/>
              </a:spcBef>
            </a:pPr>
            <a:r>
              <a:rPr lang="en-US" altLang="zh-CN" sz="1800" dirty="0">
                <a:ea typeface="宋体" pitchFamily="2" charset="-122"/>
              </a:rPr>
              <a:t>If node </a:t>
            </a:r>
            <a:r>
              <a:rPr lang="en-US" altLang="zh-CN" sz="1800" i="1" dirty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1800" dirty="0">
                <a:ea typeface="宋体" pitchFamily="2" charset="-122"/>
              </a:rPr>
              <a:t> is the destination node, then                     </a:t>
            </a:r>
            <a:r>
              <a:rPr lang="en-US" altLang="zh-CN" sz="1800" dirty="0" smtClean="0">
                <a:ea typeface="宋体" pitchFamily="2" charset="-122"/>
              </a:rPr>
              <a:t>(5.7)</a:t>
            </a: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ts val="2400"/>
              </a:spcBef>
            </a:pPr>
            <a:r>
              <a:rPr lang="en-US" altLang="zh-CN" sz="2000" dirty="0" smtClean="0">
                <a:ea typeface="宋体" pitchFamily="2" charset="-122"/>
              </a:rPr>
              <a:t>Once (5.5) and (5.6) are satisfied, (5.7) must also be satisfied</a:t>
            </a:r>
            <a:endParaRPr lang="en-US" altLang="zh-CN" sz="2000" dirty="0">
              <a:ea typeface="宋体" pitchFamily="2" charset="-122"/>
            </a:endParaRPr>
          </a:p>
          <a:p>
            <a:pPr lvl="2"/>
            <a:endParaRPr lang="en-US" altLang="zh-CN" sz="2100" dirty="0">
              <a:ea typeface="宋体" pitchFamily="2" charset="-122"/>
            </a:endParaRPr>
          </a:p>
        </p:txBody>
      </p:sp>
      <p:sp>
        <p:nvSpPr>
          <p:cNvPr id="1855495" name="Rectangle 7"/>
          <p:cNvSpPr>
            <a:spLocks noChangeArrowheads="1"/>
          </p:cNvSpPr>
          <p:nvPr/>
        </p:nvSpPr>
        <p:spPr bwMode="auto">
          <a:xfrm>
            <a:off x="152400" y="3352800"/>
            <a:ext cx="8534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969963" lvl="2" indent="-227013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u"/>
            </a:pPr>
            <a:endParaRPr lang="en-US" altLang="zh-CN" sz="2400" dirty="0" smtClean="0">
              <a:ea typeface="宋体" pitchFamily="2" charset="-122"/>
            </a:endParaRPr>
          </a:p>
          <a:p>
            <a:pPr marL="628650" lvl="1" indent="-225425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n"/>
            </a:pPr>
            <a:endParaRPr lang="en-US" altLang="zh-CN" sz="2400" dirty="0" smtClean="0">
              <a:ea typeface="宋体" pitchFamily="2" charset="-122"/>
            </a:endParaRPr>
          </a:p>
          <a:p>
            <a:pPr marL="742950" lvl="2">
              <a:spcBef>
                <a:spcPct val="20000"/>
              </a:spcBef>
              <a:buClr>
                <a:schemeClr val="tx1"/>
              </a:buClr>
              <a:buSzPct val="50000"/>
            </a:pPr>
            <a:endParaRPr lang="en-US" altLang="zh-CN" sz="2800" dirty="0">
              <a:ea typeface="宋体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62" y="3257550"/>
            <a:ext cx="1666875" cy="566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7" y="3870821"/>
            <a:ext cx="2360814" cy="776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4656440"/>
            <a:ext cx="1600200" cy="582308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22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133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144000" cy="9906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Link Capacity Constraint</a:t>
            </a:r>
          </a:p>
        </p:txBody>
      </p:sp>
      <p:sp>
        <p:nvSpPr>
          <p:cNvPr id="183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534400" cy="48006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Aggregate flow on link (</a:t>
            </a:r>
            <a:r>
              <a:rPr lang="en-US" altLang="zh-CN" sz="2400" i="1" dirty="0">
                <a:latin typeface="Palatino" pitchFamily="18" charset="0"/>
                <a:ea typeface="宋体" pitchFamily="2" charset="-122"/>
              </a:rPr>
              <a:t>i, j</a:t>
            </a:r>
            <a:r>
              <a:rPr lang="en-US" altLang="zh-CN" sz="2400" dirty="0">
                <a:ea typeface="宋体" pitchFamily="2" charset="-122"/>
              </a:rPr>
              <a:t>) cannot exceed link capacity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23</a:t>
            </a:fld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700585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9575"/>
            <a:ext cx="8229600" cy="9906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Objective Function</a:t>
            </a:r>
          </a:p>
        </p:txBody>
      </p:sp>
      <p:sp>
        <p:nvSpPr>
          <p:cNvPr id="1732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43074"/>
            <a:ext cx="8181975" cy="3597275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A critical resource in </a:t>
            </a:r>
            <a:r>
              <a:rPr lang="en-US" altLang="zh-CN" sz="2400" dirty="0" smtClean="0">
                <a:ea typeface="宋体" pitchFamily="2" charset="-122"/>
              </a:rPr>
              <a:t>CR </a:t>
            </a:r>
            <a:r>
              <a:rPr lang="en-US" altLang="zh-CN" sz="2400" dirty="0">
                <a:ea typeface="宋体" pitchFamily="2" charset="-122"/>
              </a:rPr>
              <a:t>networks is spectrum</a:t>
            </a:r>
          </a:p>
          <a:p>
            <a:r>
              <a:rPr lang="en-US" altLang="zh-CN" sz="2400" dirty="0">
                <a:ea typeface="宋体" pitchFamily="2" charset="-122"/>
              </a:rPr>
              <a:t>Spectrum is occupied at a specific region (footprint) around the transmission node</a:t>
            </a:r>
          </a:p>
          <a:p>
            <a:r>
              <a:rPr lang="en-US" altLang="zh-CN" sz="2400" dirty="0">
                <a:ea typeface="宋体" pitchFamily="2" charset="-122"/>
              </a:rPr>
              <a:t>We use bandwidth-footprint-product (BFP) to measure resource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Under the uniform propagation gain model, the footprint is </a:t>
            </a:r>
            <a:endParaRPr lang="en-US" altLang="zh-CN" sz="2000" dirty="0" smtClean="0">
              <a:ea typeface="宋体" pitchFamily="2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Our objective: </a:t>
            </a:r>
            <a:r>
              <a:rPr lang="en-US" altLang="zh-CN" sz="2400" dirty="0">
                <a:ea typeface="宋体" pitchFamily="2" charset="-122"/>
              </a:rPr>
              <a:t>The total used BFP for given communication sessions</a:t>
            </a:r>
          </a:p>
        </p:txBody>
      </p:sp>
      <p:pic>
        <p:nvPicPr>
          <p:cNvPr id="173262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60836"/>
            <a:ext cx="1169987" cy="34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24</a:t>
            </a:fld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0200"/>
            <a:ext cx="5943600" cy="5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Discretization of Transmission Powers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752600"/>
            <a:ext cx="8001000" cy="4267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Assume </a:t>
            </a:r>
            <a:r>
              <a:rPr lang="en-US" altLang="zh-CN" sz="2400" dirty="0" smtClean="0">
                <a:ea typeface="宋体" pitchFamily="2" charset="-122"/>
              </a:rPr>
              <a:t>power </a:t>
            </a:r>
            <a:r>
              <a:rPr lang="en-US" altLang="zh-CN" sz="2400" dirty="0">
                <a:ea typeface="宋体" pitchFamily="2" charset="-122"/>
              </a:rPr>
              <a:t>control </a:t>
            </a:r>
            <a:r>
              <a:rPr lang="en-US" altLang="zh-CN" sz="2400" dirty="0" smtClean="0">
                <a:ea typeface="宋体" pitchFamily="2" charset="-122"/>
              </a:rPr>
              <a:t>on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Q</a:t>
            </a:r>
            <a:r>
              <a:rPr lang="en-US" altLang="zh-CN" sz="2400" dirty="0">
                <a:ea typeface="宋体" pitchFamily="2" charset="-122"/>
              </a:rPr>
              <a:t> levels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The transmission power can be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zh-CN" sz="2400" dirty="0">
                <a:ea typeface="宋体" pitchFamily="2" charset="-122"/>
              </a:rPr>
              <a:t>Denote                             </a:t>
            </a:r>
            <a:r>
              <a:rPr lang="en-US" altLang="zh-CN" sz="2400" dirty="0" smtClean="0">
                <a:ea typeface="宋体" pitchFamily="2" charset="-122"/>
              </a:rPr>
              <a:t>the </a:t>
            </a:r>
            <a:r>
              <a:rPr lang="en-US" altLang="zh-CN" sz="2400" dirty="0">
                <a:ea typeface="宋体" pitchFamily="2" charset="-122"/>
              </a:rPr>
              <a:t>power level at link (</a:t>
            </a:r>
            <a:r>
              <a:rPr lang="en-US" altLang="zh-CN" sz="2400" i="1" dirty="0">
                <a:latin typeface="Palatino" pitchFamily="18" charset="0"/>
                <a:ea typeface="宋体" pitchFamily="2" charset="-122"/>
              </a:rPr>
              <a:t>i, j</a:t>
            </a:r>
            <a:r>
              <a:rPr lang="en-US" altLang="zh-CN" sz="2400" dirty="0">
                <a:ea typeface="宋体" pitchFamily="2" charset="-122"/>
              </a:rPr>
              <a:t>) on band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m</a:t>
            </a:r>
            <a:r>
              <a:rPr lang="en-US" altLang="zh-CN" sz="2400" dirty="0">
                <a:ea typeface="宋体" pitchFamily="2" charset="-122"/>
              </a:rPr>
              <a:t>, i.e.,</a:t>
            </a:r>
            <a:endParaRPr lang="en-US" altLang="zh-CN" sz="2400" i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25</a:t>
            </a:fld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2" y="2206640"/>
            <a:ext cx="2162174" cy="41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2819400"/>
            <a:ext cx="2917092" cy="43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381498"/>
            <a:ext cx="1752600" cy="5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Xie\Desktop\Chapter5\f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3652"/>
            <a:ext cx="7772400" cy="43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Problem Formulation</a:t>
            </a:r>
          </a:p>
        </p:txBody>
      </p:sp>
      <p:sp>
        <p:nvSpPr>
          <p:cNvPr id="1838096" name="Text Box 16"/>
          <p:cNvSpPr txBox="1">
            <a:spLocks noChangeArrowheads="1"/>
          </p:cNvSpPr>
          <p:nvPr/>
        </p:nvSpPr>
        <p:spPr bwMode="auto">
          <a:xfrm>
            <a:off x="1743075" y="6232525"/>
            <a:ext cx="519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A mixed-integer non-linear program (MINLP)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26</a:t>
            </a:fld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267200" y="1693652"/>
            <a:ext cx="685800" cy="4762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15611" y="4156496"/>
            <a:ext cx="1985963" cy="4762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652586" y="5346580"/>
            <a:ext cx="3148014" cy="3684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8096" grpId="0"/>
      <p:bldP spid="7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Outline </a:t>
            </a:r>
            <a:r>
              <a:rPr lang="en-US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Mathematical Modeling and Problem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Formulation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A Solution Procedure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1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Basic </a:t>
            </a:r>
            <a:r>
              <a:rPr lang="en-US" altLang="zh-CN" sz="3200" dirty="0">
                <a:ea typeface="宋体" pitchFamily="2" charset="-122"/>
              </a:rPr>
              <a:t>Idea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Branch-and-bound 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A form of divide-and-conquer technique</a:t>
            </a:r>
          </a:p>
          <a:p>
            <a:pPr>
              <a:spcBef>
                <a:spcPts val="1800"/>
              </a:spcBef>
            </a:pPr>
            <a:r>
              <a:rPr lang="en-US" altLang="zh-CN" sz="2400" dirty="0">
                <a:ea typeface="宋体" pitchFamily="2" charset="-122"/>
              </a:rPr>
              <a:t>During each iteration, we find upper and lower bounds for each sub-problem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Lower bound obtained via convex hull relaxation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Upper bound obtained via a local search algorithm based on solution to lower bound</a:t>
            </a:r>
          </a:p>
          <a:p>
            <a:pPr lvl="1"/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3875"/>
            <a:ext cx="8229600" cy="990600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Linear Relaxation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1795085" name="Text Box 13"/>
          <p:cNvSpPr txBox="1">
            <a:spLocks noChangeArrowheads="1"/>
          </p:cNvSpPr>
          <p:nvPr/>
        </p:nvSpPr>
        <p:spPr bwMode="auto">
          <a:xfrm>
            <a:off x="457200" y="1673173"/>
            <a:ext cx="82073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ea typeface="宋体" pitchFamily="2" charset="-122"/>
              </a:rPr>
              <a:t>We need linear relaxation for each non-linear </a:t>
            </a:r>
            <a:r>
              <a:rPr lang="en-US" altLang="zh-CN" sz="2400" dirty="0" smtClean="0">
                <a:ea typeface="宋体" pitchFamily="2" charset="-122"/>
              </a:rPr>
              <a:t>term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         and </a:t>
            </a: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29</a:t>
            </a:fld>
            <a:endParaRPr lang="en-US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6675" y="2971800"/>
            <a:ext cx="44942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a typeface="宋体" pitchFamily="2" charset="-122"/>
              </a:rPr>
              <a:t>Suppose                         </a:t>
            </a:r>
            <a:endParaRPr lang="en-US" altLang="zh-CN" sz="2400" dirty="0">
              <a:ea typeface="宋体" pitchFamily="2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For </a:t>
            </a:r>
            <a:r>
              <a:rPr lang="en-US" altLang="zh-CN" sz="2400" dirty="0">
                <a:ea typeface="宋体" pitchFamily="2" charset="-122"/>
              </a:rPr>
              <a:t>the </a:t>
            </a:r>
            <a:r>
              <a:rPr lang="en-US" altLang="zh-CN" sz="2400" dirty="0" smtClean="0">
                <a:ea typeface="宋体" pitchFamily="2" charset="-122"/>
              </a:rPr>
              <a:t>non-linear discrete </a:t>
            </a:r>
            <a:r>
              <a:rPr lang="en-US" altLang="zh-CN" sz="2400" dirty="0">
                <a:ea typeface="宋体" pitchFamily="2" charset="-122"/>
              </a:rPr>
              <a:t>term         </a:t>
            </a:r>
            <a:r>
              <a:rPr lang="en-US" altLang="zh-CN" sz="2400" dirty="0" smtClean="0">
                <a:ea typeface="宋体" pitchFamily="2" charset="-122"/>
              </a:rPr>
              <a:t>, we have a convex hull relaxation. </a:t>
            </a: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17191"/>
            <a:ext cx="2667000" cy="410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12" y="2213133"/>
            <a:ext cx="455629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81" y="2349698"/>
            <a:ext cx="1712182" cy="437596"/>
          </a:xfrm>
          <a:prstGeom prst="rect">
            <a:avLst/>
          </a:prstGeom>
        </p:spPr>
      </p:pic>
      <p:pic>
        <p:nvPicPr>
          <p:cNvPr id="2050" name="Picture 2" descr="C:\Users\Xie\Desktop\Chapter5\f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349698"/>
            <a:ext cx="909638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Xie\Desktop\Chapter5\f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70" y="3923418"/>
            <a:ext cx="893530" cy="3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ie\Desktop\Chapter5\f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3787"/>
            <a:ext cx="9025102" cy="11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Basic </a:t>
            </a:r>
            <a:r>
              <a:rPr lang="en-US" altLang="zh-CN" sz="3200" dirty="0">
                <a:ea typeface="宋体" pitchFamily="2" charset="-122"/>
              </a:rPr>
              <a:t>Idea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676400"/>
            <a:ext cx="8001000" cy="4648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Branch-and-bound</a:t>
            </a:r>
            <a:endParaRPr lang="en-US" altLang="zh-CN" sz="2400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A form of divide-and-conquer </a:t>
            </a:r>
            <a:r>
              <a:rPr lang="en-US" altLang="zh-CN" sz="2000" dirty="0" smtClean="0">
                <a:ea typeface="宋体" pitchFamily="2" charset="-122"/>
              </a:rPr>
              <a:t>technique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Aim to obtain          -optimal solution for a small given </a:t>
            </a:r>
            <a:endParaRPr lang="en-US" altLang="zh-CN" sz="2000" dirty="0">
              <a:ea typeface="宋体" pitchFamily="2" charset="-122"/>
            </a:endParaRPr>
          </a:p>
          <a:p>
            <a:pPr>
              <a:spcBef>
                <a:spcPts val="1200"/>
              </a:spcBef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For a minimization problem 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1</a:t>
            </a:r>
            <a:r>
              <a:rPr lang="en-US" altLang="zh-CN" sz="2000" baseline="30000" dirty="0" smtClean="0">
                <a:ea typeface="宋体" pitchFamily="2" charset="-122"/>
              </a:rPr>
              <a:t>st </a:t>
            </a:r>
            <a:r>
              <a:rPr lang="en-US" altLang="zh-CN" sz="2000" dirty="0" smtClean="0">
                <a:ea typeface="宋体" pitchFamily="2" charset="-122"/>
              </a:rPr>
              <a:t>iteration, we find upper and lower bounds for the problem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Done if the </a:t>
            </a:r>
            <a:r>
              <a:rPr lang="en-US" altLang="zh-CN" sz="2000" dirty="0">
                <a:ea typeface="宋体" pitchFamily="2" charset="-122"/>
              </a:rPr>
              <a:t>lower bound and the upper bound are close enough </a:t>
            </a: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100" dirty="0" smtClean="0">
              <a:ea typeface="宋体" pitchFamily="2" charset="-122"/>
            </a:endParaRPr>
          </a:p>
          <a:p>
            <a:pPr marL="471487" lvl="1" indent="0">
              <a:buNone/>
            </a:pP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2534903"/>
            <a:ext cx="809625" cy="29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71285"/>
            <a:ext cx="212835" cy="2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ie\Desktop\Chapter5\f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6934199" cy="48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An LP to Find Lower Bound</a:t>
            </a:r>
          </a:p>
        </p:txBody>
      </p:sp>
      <p:sp>
        <p:nvSpPr>
          <p:cNvPr id="1857539" name="Text Box 3"/>
          <p:cNvSpPr txBox="1">
            <a:spLocks noChangeArrowheads="1"/>
          </p:cNvSpPr>
          <p:nvPr/>
        </p:nvSpPr>
        <p:spPr bwMode="auto">
          <a:xfrm>
            <a:off x="6400800" y="1676400"/>
            <a:ext cx="2743200" cy="895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dirty="0">
                <a:latin typeface="Arial" charset="0"/>
                <a:ea typeface="宋体" pitchFamily="2" charset="-122"/>
              </a:rPr>
              <a:t>Can be solved in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dirty="0">
                <a:latin typeface="Arial" charset="0"/>
                <a:ea typeface="宋体" pitchFamily="2" charset="-122"/>
              </a:rPr>
              <a:t>polynomial time.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1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5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Local Search </a:t>
            </a:r>
            <a:r>
              <a:rPr lang="en-US" altLang="zh-CN" sz="3200" dirty="0" smtClean="0">
                <a:ea typeface="宋体" pitchFamily="2" charset="-122"/>
              </a:rPr>
              <a:t>Algorithm: Basic Idea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186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Motivation: In </a:t>
            </a:r>
            <a:r>
              <a:rPr lang="en-US" altLang="zh-CN" sz="2400" dirty="0">
                <a:ea typeface="宋体" pitchFamily="2" charset="-122"/>
              </a:rPr>
              <a:t>the solution to lower bound, both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400" dirty="0">
                <a:ea typeface="宋体" pitchFamily="2" charset="-122"/>
              </a:rPr>
              <a:t> and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</a:rPr>
              <a:t>q</a:t>
            </a:r>
            <a:r>
              <a:rPr lang="en-US" altLang="zh-CN" sz="2400" dirty="0">
                <a:ea typeface="宋体" pitchFamily="2" charset="-122"/>
              </a:rPr>
              <a:t> variables may not be an integer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Not feasible to the original problem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A </a:t>
            </a:r>
            <a:r>
              <a:rPr lang="en-US" altLang="zh-CN" sz="2400" dirty="0">
                <a:ea typeface="宋体" pitchFamily="2" charset="-122"/>
              </a:rPr>
              <a:t>local search algorithm finds a feasible solution based on solution to lower bound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This </a:t>
            </a:r>
            <a:r>
              <a:rPr lang="en-US" altLang="zh-CN" sz="2400" dirty="0">
                <a:ea typeface="宋体" pitchFamily="2" charset="-122"/>
              </a:rPr>
              <a:t>feasible solution provides an upper bound on the total BFP</a:t>
            </a:r>
          </a:p>
          <a:p>
            <a:pPr lvl="1"/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28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Local Search </a:t>
            </a:r>
            <a:r>
              <a:rPr lang="en-US" altLang="zh-CN" sz="3200" dirty="0" smtClean="0">
                <a:ea typeface="宋体" pitchFamily="2" charset="-122"/>
              </a:rPr>
              <a:t>Algorithm: Details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186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To the original problem, a feasible solution includes </a:t>
            </a:r>
            <a:r>
              <a:rPr lang="en-US" sz="2400" dirty="0"/>
              <a:t>(</a:t>
            </a:r>
            <a:r>
              <a:rPr lang="en-US" sz="2400" b="1" dirty="0" smtClean="0"/>
              <a:t>f</a:t>
            </a:r>
            <a:r>
              <a:rPr lang="en-US" sz="2400" i="1" dirty="0" smtClean="0"/>
              <a:t>, </a:t>
            </a:r>
            <a:r>
              <a:rPr lang="en-US" sz="2400" b="1" dirty="0"/>
              <a:t>x</a:t>
            </a:r>
            <a:r>
              <a:rPr lang="en-US" sz="2400" i="1" dirty="0"/>
              <a:t>, </a:t>
            </a:r>
            <a:r>
              <a:rPr lang="en-US" sz="2400" b="1" dirty="0"/>
              <a:t>q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Denote the relaxation solution as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	     may not be feasible to the original problem</a:t>
            </a:r>
          </a:p>
          <a:p>
            <a:pPr>
              <a:spcBef>
                <a:spcPts val="1200"/>
              </a:spcBef>
            </a:pP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Construct a feasible solution      based on 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     should </a:t>
            </a:r>
            <a:r>
              <a:rPr lang="en-US" sz="2000" dirty="0" smtClean="0">
                <a:solidFill>
                  <a:srgbClr val="FF0000"/>
                </a:solidFill>
              </a:rPr>
              <a:t>satisfy all constraints </a:t>
            </a:r>
            <a:r>
              <a:rPr lang="en-US" sz="2000" dirty="0" smtClean="0"/>
              <a:t>in the original problem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32</a:t>
            </a:fld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14" y="1779189"/>
            <a:ext cx="415936" cy="380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66150"/>
            <a:ext cx="457199" cy="453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19" y="4519991"/>
            <a:ext cx="415936" cy="380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31825"/>
            <a:ext cx="485774" cy="481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82" y="4447288"/>
            <a:ext cx="457199" cy="453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8" y="5000625"/>
            <a:ext cx="415936" cy="3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Original Problem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3" name="Picture 3" descr="C:\Users\Xie\Desktop\Chapter5\f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1"/>
            <a:ext cx="8153400" cy="45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Verifying Flow Routing Constraint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lvl="1" indent="-469900">
              <a:buFont typeface="Wingdings" pitchFamily="2" charset="2"/>
              <a:buChar char="o"/>
            </a:pPr>
            <a:endParaRPr lang="en-US" sz="2400" dirty="0" smtClean="0"/>
          </a:p>
          <a:p>
            <a:pPr marL="469900" lvl="1" indent="-469900">
              <a:buFont typeface="Wingdings" pitchFamily="2" charset="2"/>
              <a:buChar char="o"/>
            </a:pPr>
            <a:endParaRPr lang="en-US" sz="2400" dirty="0"/>
          </a:p>
          <a:p>
            <a:pPr marL="469900" lvl="1" indent="-469900">
              <a:buFont typeface="Wingdings" pitchFamily="2" charset="2"/>
              <a:buChar char="o"/>
            </a:pPr>
            <a:endParaRPr lang="en-US" sz="2400" dirty="0" smtClean="0"/>
          </a:p>
          <a:p>
            <a:pPr marL="469900" lvl="1" indent="-469900">
              <a:buFont typeface="Wingdings" pitchFamily="2" charset="2"/>
              <a:buChar char="o"/>
            </a:pPr>
            <a:r>
              <a:rPr lang="en-US" sz="2400" dirty="0" smtClean="0"/>
              <a:t>Preserve </a:t>
            </a:r>
            <a:r>
              <a:rPr lang="en-US" sz="2400" dirty="0"/>
              <a:t>the flow routing, i.e</a:t>
            </a:r>
            <a:r>
              <a:rPr lang="en-US" sz="2400" dirty="0" smtClean="0"/>
              <a:t>.</a:t>
            </a:r>
          </a:p>
          <a:p>
            <a:pPr marL="469900" lvl="1"/>
            <a:endParaRPr lang="en-US" sz="2000" dirty="0" smtClean="0"/>
          </a:p>
          <a:p>
            <a:r>
              <a:rPr lang="en-US" sz="2400" kern="1200" dirty="0"/>
              <a:t>Since </a:t>
            </a:r>
            <a:r>
              <a:rPr lang="en-US" sz="2400" kern="1200" dirty="0" smtClean="0"/>
              <a:t>    satisfies </a:t>
            </a:r>
            <a:r>
              <a:rPr lang="en-US" sz="2400" kern="1200" dirty="0"/>
              <a:t>flow balance constraints (5.17) and (5.18</a:t>
            </a:r>
            <a:r>
              <a:rPr lang="en-US" sz="2400" kern="1200" dirty="0" smtClean="0"/>
              <a:t>) </a:t>
            </a:r>
          </a:p>
          <a:p>
            <a:endParaRPr lang="en-US" sz="2400" kern="1200" dirty="0" smtClean="0"/>
          </a:p>
          <a:p>
            <a:r>
              <a:rPr lang="en-US" sz="2400" kern="1200" dirty="0" smtClean="0"/>
              <a:t>Constraints </a:t>
            </a:r>
            <a:r>
              <a:rPr lang="en-US" sz="2400" kern="1200" dirty="0"/>
              <a:t>(5.17) and (5.18) also hold by </a:t>
            </a:r>
            <a:r>
              <a:rPr lang="en-US" sz="2400" b="1" kern="1200" dirty="0" smtClean="0"/>
              <a:t>f</a:t>
            </a:r>
            <a:endParaRPr lang="en-US" sz="24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69" y="3112267"/>
            <a:ext cx="827415" cy="365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5618"/>
            <a:ext cx="7153275" cy="873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6279" y="200865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(5.17)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048625" y="24206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(5.18)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65" y="3867150"/>
            <a:ext cx="32087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188326" cy="1216025"/>
          </a:xfrm>
        </p:spPr>
        <p:txBody>
          <a:bodyPr/>
          <a:lstStyle/>
          <a:p>
            <a:r>
              <a:rPr lang="en-US" sz="3200" dirty="0" smtClean="0"/>
              <a:t>Satisfying Power Control and Scheduling Constraints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4038600"/>
            <a:ext cx="7281862" cy="2133600"/>
          </a:xfrm>
        </p:spPr>
        <p:txBody>
          <a:bodyPr/>
          <a:lstStyle/>
          <a:p>
            <a:r>
              <a:rPr lang="en-US" sz="2400" dirty="0" smtClean="0"/>
              <a:t>Each        and       has its value set, i.e.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038601"/>
            <a:ext cx="576262" cy="519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4038602"/>
            <a:ext cx="572354" cy="51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16316"/>
            <a:ext cx="3271838" cy="517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14544"/>
            <a:ext cx="3124200" cy="696386"/>
          </a:xfrm>
          <a:prstGeom prst="rect">
            <a:avLst/>
          </a:prstGeom>
        </p:spPr>
      </p:pic>
      <p:pic>
        <p:nvPicPr>
          <p:cNvPr id="4098" name="Picture 2" descr="C:\Users\Xie\Desktop\Chapter5\f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1"/>
            <a:ext cx="8001000" cy="21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Xie\Desktop\Chapter5\f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28801"/>
            <a:ext cx="12954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188326" cy="1216025"/>
          </a:xfrm>
        </p:spPr>
        <p:txBody>
          <a:bodyPr/>
          <a:lstStyle/>
          <a:p>
            <a:r>
              <a:rPr lang="en-US" sz="3200" dirty="0" smtClean="0"/>
              <a:t>Verifying Power Control and Scheduling Constraints</a:t>
            </a:r>
            <a:r>
              <a:rPr lang="en-US" altLang="zh-CN" sz="3200" dirty="0" smtClean="0">
                <a:ea typeface="宋体" pitchFamily="2" charset="-122"/>
              </a:rPr>
              <a:t> (</a:t>
            </a:r>
            <a:r>
              <a:rPr lang="en-US" altLang="zh-CN" sz="3200" dirty="0">
                <a:ea typeface="宋体" pitchFamily="2" charset="-122"/>
              </a:rPr>
              <a:t>cont’d)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8" y="1828800"/>
            <a:ext cx="8212931" cy="3429000"/>
          </a:xfrm>
        </p:spPr>
        <p:txBody>
          <a:bodyPr/>
          <a:lstStyle/>
          <a:p>
            <a:r>
              <a:rPr lang="en-US" sz="2400" dirty="0" smtClean="0"/>
              <a:t>Initially, we set                    and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original problem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is feasible</a:t>
            </a:r>
          </a:p>
          <a:p>
            <a:pPr lvl="1"/>
            <a:r>
              <a:rPr lang="en-US" sz="2000" dirty="0" smtClean="0"/>
              <a:t>The initial </a:t>
            </a:r>
            <a:r>
              <a:rPr lang="en-US" sz="2000" b="1" dirty="0" smtClean="0"/>
              <a:t>x</a:t>
            </a:r>
            <a:r>
              <a:rPr lang="en-US" sz="2000" dirty="0" smtClean="0"/>
              <a:t>=</a:t>
            </a:r>
            <a:r>
              <a:rPr lang="en-US" sz="2000" b="1" dirty="0" smtClean="0"/>
              <a:t>0</a:t>
            </a:r>
            <a:r>
              <a:rPr lang="en-US" sz="2000" dirty="0" smtClean="0"/>
              <a:t> and </a:t>
            </a:r>
            <a:r>
              <a:rPr lang="en-US" sz="2000" b="1" dirty="0" smtClean="0"/>
              <a:t>q</a:t>
            </a:r>
            <a:r>
              <a:rPr lang="en-US" sz="2000" dirty="0" smtClean="0"/>
              <a:t>=</a:t>
            </a:r>
            <a:r>
              <a:rPr lang="en-US" sz="2000" b="1" dirty="0" smtClean="0"/>
              <a:t>0</a:t>
            </a:r>
            <a:r>
              <a:rPr lang="en-US" sz="2000" dirty="0" smtClean="0"/>
              <a:t> satisfy constraints (5.12)-(5.15) </a:t>
            </a:r>
          </a:p>
          <a:p>
            <a:r>
              <a:rPr lang="en-US" sz="2400" dirty="0" smtClean="0"/>
              <a:t>When we partition the problem, we only keep feasible problems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28" y="1828800"/>
            <a:ext cx="1980772" cy="5046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00" y="1828800"/>
            <a:ext cx="2083319" cy="504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9" y="2581275"/>
            <a:ext cx="8230910" cy="1219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532959" y="2581275"/>
            <a:ext cx="8230910" cy="1219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9" y="1930850"/>
            <a:ext cx="7543800" cy="5608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Verifying Link </a:t>
            </a:r>
            <a:r>
              <a:rPr lang="en-US" altLang="zh-CN" sz="3200" dirty="0">
                <a:ea typeface="宋体" pitchFamily="2" charset="-122"/>
              </a:rPr>
              <a:t>Capacity Constraint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1979" y="2057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(5.16)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1905000" cy="609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14600" y="1906488"/>
            <a:ext cx="3124200" cy="609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409700" y="2516088"/>
            <a:ext cx="0" cy="227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8575" y="2743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Capacity requirement on link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(fixed)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71925" y="2514600"/>
            <a:ext cx="0" cy="227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57475" y="2751237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capacity</a:t>
            </a:r>
          </a:p>
          <a:p>
            <a:pPr algn="ctr"/>
            <a:r>
              <a:rPr lang="en-US" dirty="0" smtClean="0"/>
              <a:t>(tunable)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21493" y="3581400"/>
            <a:ext cx="82129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If constraints (5.16) are satisfied,      is a feasible solution</a:t>
            </a:r>
          </a:p>
          <a:p>
            <a:r>
              <a:rPr lang="en-US" sz="2400" dirty="0" smtClean="0"/>
              <a:t>Otherwise, increase      under its value set limitation to satisfy (5.16)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09975"/>
            <a:ext cx="415936" cy="3806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19600"/>
            <a:ext cx="436958" cy="3936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5181600" y="1766590"/>
            <a:ext cx="304800" cy="86156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334000" y="2628156"/>
            <a:ext cx="228600" cy="3275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953000" y="2955697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increasing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75301"/>
            <a:ext cx="355617" cy="3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5" grpId="0"/>
      <p:bldP spid="20" grpId="0" animBg="1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Three steps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Increase       </a:t>
            </a:r>
            <a:r>
              <a:rPr lang="en-US" sz="2000" dirty="0"/>
              <a:t>among currently used bands in the non-increasing order of </a:t>
            </a:r>
            <a:r>
              <a:rPr lang="en-US" sz="2000" dirty="0" smtClean="0"/>
              <a:t>      and </a:t>
            </a:r>
            <a:r>
              <a:rPr lang="en-US" sz="2000" dirty="0"/>
              <a:t>under the limitation </a:t>
            </a:r>
            <a:r>
              <a:rPr lang="en-US" sz="2000" dirty="0" smtClean="0"/>
              <a:t>that</a:t>
            </a:r>
          </a:p>
          <a:p>
            <a:pPr lvl="1">
              <a:spcBef>
                <a:spcPts val="1200"/>
              </a:spcBef>
            </a:pPr>
            <a:endParaRPr lang="en-US" sz="20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Use an available but currently unused band in the non-increasing order of      . For the selected band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/>
              <a:t>, increase      under the constraint 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sz="1800" dirty="0"/>
              <a:t>When      is changed, we </a:t>
            </a:r>
            <a:r>
              <a:rPr lang="en-US" sz="1800" dirty="0" smtClean="0"/>
              <a:t>need to adjust </a:t>
            </a:r>
            <a:r>
              <a:rPr lang="en-US" sz="1800" dirty="0"/>
              <a:t>other variables to keep (5.12)-(5.15) satisfied 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Satisfying Rate Requirement: Step 1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76475"/>
            <a:ext cx="436958" cy="393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08" y="3171207"/>
            <a:ext cx="1448992" cy="432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7" y="2728294"/>
            <a:ext cx="409575" cy="423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2" y="4094150"/>
            <a:ext cx="409575" cy="423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21" y="4577544"/>
            <a:ext cx="436958" cy="3936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96" y="5124450"/>
            <a:ext cx="372536" cy="3355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67400" y="4518014"/>
            <a:ext cx="2209800" cy="625486"/>
            <a:chOff x="5867400" y="4518014"/>
            <a:chExt cx="2209800" cy="6254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4518014"/>
              <a:ext cx="2209800" cy="625486"/>
            </a:xfrm>
            <a:prstGeom prst="rect">
              <a:avLst/>
            </a:prstGeom>
          </p:spPr>
        </p:pic>
        <p:pic>
          <p:nvPicPr>
            <p:cNvPr id="5122" name="Picture 2" descr="C:\Users\Xie\Desktop\Chapter5\f1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925" y="4586186"/>
              <a:ext cx="1057275" cy="47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53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424738" cy="37338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 smtClean="0"/>
              <a:t>                   Variables adjustments</a:t>
            </a:r>
          </a:p>
          <a:p>
            <a:pPr marL="469900" lvl="1" indent="-469900">
              <a:buFont typeface="Wingdings" pitchFamily="2" charset="2"/>
              <a:buChar char="o"/>
            </a:pPr>
            <a:endParaRPr lang="en-US" sz="2000" dirty="0"/>
          </a:p>
          <a:p>
            <a:pPr marL="866775" lvl="2"/>
            <a:endParaRPr lang="en-US" sz="1800" dirty="0" smtClean="0"/>
          </a:p>
          <a:p>
            <a:pPr marL="469900" lvl="1" indent="-469900">
              <a:buFont typeface="Wingdings" pitchFamily="2" charset="2"/>
              <a:buChar char="o"/>
            </a:pPr>
            <a:endParaRPr lang="en-US" sz="2000" dirty="0"/>
          </a:p>
          <a:p>
            <a:pPr marL="469900" lvl="1" indent="-469900">
              <a:buFont typeface="Wingdings" pitchFamily="2" charset="2"/>
              <a:buChar char="o"/>
            </a:pPr>
            <a:endParaRPr lang="en-US" sz="2000" dirty="0" smtClean="0"/>
          </a:p>
          <a:p>
            <a:pPr marL="469900" lvl="1" indent="-469900">
              <a:buFont typeface="Wingdings" pitchFamily="2" charset="2"/>
              <a:buChar char="o"/>
            </a:pPr>
            <a:endParaRPr lang="en-US" sz="2000" dirty="0"/>
          </a:p>
          <a:p>
            <a:pPr marL="438150" lvl="1" indent="-404813">
              <a:lnSpc>
                <a:spcPct val="150000"/>
              </a:lnSpc>
            </a:pPr>
            <a:r>
              <a:rPr lang="en-US" sz="2000" dirty="0" smtClean="0"/>
              <a:t>Increase       </a:t>
            </a:r>
            <a:r>
              <a:rPr lang="en-US" sz="2000" dirty="0"/>
              <a:t>among currently used </a:t>
            </a:r>
            <a:r>
              <a:rPr lang="en-US" sz="2000" dirty="0" smtClean="0"/>
              <a:t>bands </a:t>
            </a:r>
            <a:r>
              <a:rPr lang="en-US" sz="2000" dirty="0"/>
              <a:t>in non-increasing order of      and under the constraint </a:t>
            </a:r>
          </a:p>
          <a:p>
            <a:pPr marL="4381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65" y="4017928"/>
            <a:ext cx="436958" cy="393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77" y="4448175"/>
            <a:ext cx="409575" cy="423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4935221"/>
            <a:ext cx="1534120" cy="389254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Verifying Link </a:t>
            </a:r>
            <a:r>
              <a:rPr lang="en-US" altLang="zh-CN" sz="3200" dirty="0">
                <a:ea typeface="宋体" pitchFamily="2" charset="-122"/>
              </a:rPr>
              <a:t>Capacity </a:t>
            </a:r>
            <a:r>
              <a:rPr lang="en-US" altLang="zh-CN" sz="3200" dirty="0" smtClean="0">
                <a:ea typeface="宋体" pitchFamily="2" charset="-122"/>
              </a:rPr>
              <a:t>Constraint (cont’d</a:t>
            </a:r>
            <a:r>
              <a:rPr lang="en-US" altLang="zh-CN" sz="3200" dirty="0">
                <a:ea typeface="宋体" pitchFamily="2" charset="-122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76301" y="2124074"/>
            <a:ext cx="7325914" cy="16859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55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Homework question: Do we need to adjust other variables at step 1 or 3? </a:t>
            </a:r>
          </a:p>
        </p:txBody>
      </p:sp>
      <p:pic>
        <p:nvPicPr>
          <p:cNvPr id="6147" name="Picture 3" descr="C:\Users\Xie\Desktop\Chapter5\f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89" y="2137993"/>
            <a:ext cx="7248525" cy="16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035926" cy="1216025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Basic Idea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Otherwise, we </a:t>
            </a:r>
            <a:r>
              <a:rPr lang="en-US" altLang="zh-CN" sz="2000" dirty="0">
                <a:ea typeface="宋体" pitchFamily="2" charset="-122"/>
              </a:rPr>
              <a:t>divide a problem into two sub-problems</a:t>
            </a:r>
          </a:p>
          <a:p>
            <a:pPr lvl="2">
              <a:spcBef>
                <a:spcPts val="1200"/>
              </a:spcBef>
            </a:pPr>
            <a:r>
              <a:rPr lang="en-US" altLang="zh-CN" sz="1800" dirty="0">
                <a:ea typeface="宋体" pitchFamily="2" charset="-122"/>
              </a:rPr>
              <a:t>We find upper and lower bounds for each </a:t>
            </a:r>
            <a:r>
              <a:rPr lang="en-US" altLang="zh-CN" sz="1800" dirty="0" smtClean="0">
                <a:ea typeface="宋体" pitchFamily="2" charset="-122"/>
              </a:rPr>
              <a:t>sub-problem</a:t>
            </a:r>
          </a:p>
          <a:p>
            <a:pPr lvl="2"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The global upper and lower bounds get tighter</a:t>
            </a:r>
            <a:endParaRPr lang="en-US" altLang="zh-CN" sz="1800" dirty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The </a:t>
            </a:r>
            <a:r>
              <a:rPr lang="en-US" altLang="zh-CN" sz="2000" dirty="0">
                <a:ea typeface="宋体" pitchFamily="2" charset="-122"/>
              </a:rPr>
              <a:t>procedure terminates </a:t>
            </a:r>
            <a:r>
              <a:rPr lang="en-US" altLang="zh-CN" sz="2000" dirty="0" smtClean="0">
                <a:ea typeface="宋体" pitchFamily="2" charset="-122"/>
              </a:rPr>
              <a:t>when </a:t>
            </a:r>
            <a:r>
              <a:rPr lang="en-US" altLang="zh-CN" sz="2000" dirty="0">
                <a:ea typeface="宋体" pitchFamily="2" charset="-122"/>
              </a:rPr>
              <a:t>the lower </a:t>
            </a:r>
            <a:r>
              <a:rPr lang="en-US" altLang="zh-CN" sz="2000" dirty="0" smtClean="0">
                <a:ea typeface="宋体" pitchFamily="2" charset="-122"/>
              </a:rPr>
              <a:t>and upper bounds for the original problem </a:t>
            </a:r>
            <a:r>
              <a:rPr lang="en-US" altLang="zh-CN" sz="2000" dirty="0">
                <a:ea typeface="宋体" pitchFamily="2" charset="-122"/>
              </a:rPr>
              <a:t>are close enough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Termination of </a:t>
            </a:r>
            <a:r>
              <a:rPr lang="en-US" altLang="zh-CN" sz="3200" dirty="0" smtClean="0">
                <a:ea typeface="宋体" pitchFamily="2" charset="-122"/>
              </a:rPr>
              <a:t>Local </a:t>
            </a:r>
            <a:r>
              <a:rPr lang="en-US" altLang="zh-CN" sz="3200" dirty="0">
                <a:ea typeface="宋体" pitchFamily="2" charset="-122"/>
              </a:rPr>
              <a:t>Search Algorithm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the rate requirement can be satisfied, then the local search algorithm terminates</a:t>
            </a:r>
          </a:p>
          <a:p>
            <a:pPr lvl="1"/>
            <a:r>
              <a:rPr lang="en-US" sz="2000" dirty="0" smtClean="0"/>
              <a:t>We have a feasible solution</a:t>
            </a:r>
          </a:p>
          <a:p>
            <a:pPr lvl="1"/>
            <a:r>
              <a:rPr lang="en-US" sz="2000" dirty="0" smtClean="0"/>
              <a:t>Set the objective value of this feasible solution</a:t>
            </a:r>
          </a:p>
          <a:p>
            <a:pPr marL="471487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Otherwise, a feasible solution cannot be found</a:t>
            </a:r>
          </a:p>
          <a:p>
            <a:pPr lvl="1"/>
            <a:r>
              <a:rPr lang="en-US" sz="2000" dirty="0" smtClean="0"/>
              <a:t>Set the objective value to ∞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Selection of Partition Variables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if the gap between the lower and upper bound is large?</a:t>
            </a:r>
          </a:p>
          <a:p>
            <a:pPr lvl="1"/>
            <a:r>
              <a:rPr lang="en-US" sz="2000" dirty="0" smtClean="0"/>
              <a:t>Generate two new sub-problems to narrow down the gap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Identification of a partition variable </a:t>
            </a:r>
          </a:p>
          <a:p>
            <a:pPr lvl="1"/>
            <a:r>
              <a:rPr lang="en-US" sz="2000" dirty="0" smtClean="0"/>
              <a:t>Based on its relaxation error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b="1" dirty="0" smtClean="0"/>
              <a:t>x</a:t>
            </a:r>
            <a:r>
              <a:rPr lang="en-US" sz="2000" dirty="0" smtClean="0"/>
              <a:t> variables first</a:t>
            </a:r>
          </a:p>
          <a:p>
            <a:pPr lvl="1"/>
            <a:r>
              <a:rPr lang="en-US" sz="2000" dirty="0" smtClean="0"/>
              <a:t>After all </a:t>
            </a:r>
            <a:r>
              <a:rPr lang="en-US" sz="2000" b="1" dirty="0" smtClean="0"/>
              <a:t>x</a:t>
            </a:r>
            <a:r>
              <a:rPr lang="en-US" sz="2000" dirty="0" smtClean="0"/>
              <a:t> variables are determined, consider </a:t>
            </a:r>
            <a:r>
              <a:rPr lang="en-US" sz="2000" b="1" dirty="0" smtClean="0"/>
              <a:t>q</a:t>
            </a:r>
            <a:r>
              <a:rPr lang="en-US" sz="2000" dirty="0" smtClean="0"/>
              <a:t> variables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relaxation error for      is </a:t>
            </a:r>
          </a:p>
          <a:p>
            <a:r>
              <a:rPr lang="en-US" sz="2400" dirty="0" smtClean="0"/>
              <a:t>Choose the      with the largest relaxation error</a:t>
            </a:r>
          </a:p>
          <a:p>
            <a:endParaRPr lang="en-US" sz="2400" dirty="0"/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Three variables: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=0.8,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=0.6,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=0.3</a:t>
            </a:r>
          </a:p>
          <a:p>
            <a:pPr lvl="1"/>
            <a:r>
              <a:rPr lang="en-US" sz="2000" dirty="0" smtClean="0"/>
              <a:t>The relaxation errors: 0.2, 0.4, 0.3</a:t>
            </a:r>
          </a:p>
          <a:p>
            <a:pPr lvl="1"/>
            <a:r>
              <a:rPr lang="en-US" sz="2000" dirty="0" smtClean="0"/>
              <a:t>Choose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=0.6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z="3200" dirty="0" smtClean="0"/>
              <a:t>Selection of </a:t>
            </a:r>
            <a:r>
              <a:rPr lang="en-US" sz="3200" b="1" dirty="0" smtClean="0"/>
              <a:t>X</a:t>
            </a:r>
            <a:r>
              <a:rPr lang="en-US" sz="3200" dirty="0" smtClean="0"/>
              <a:t> Variables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23" y="1783555"/>
            <a:ext cx="507177" cy="426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83554"/>
            <a:ext cx="2426318" cy="42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23" y="2228850"/>
            <a:ext cx="507177" cy="4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Problem Partition on </a:t>
            </a:r>
            <a:r>
              <a:rPr lang="en-US" sz="3200" b="1" dirty="0"/>
              <a:t>X</a:t>
            </a:r>
            <a:r>
              <a:rPr lang="en-US" sz="3200" dirty="0"/>
              <a:t> Variables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581400" y="2143125"/>
            <a:ext cx="1504950" cy="381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Problem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2524125"/>
            <a:ext cx="685800" cy="752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495800" y="2524125"/>
            <a:ext cx="590550" cy="752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2686050" y="3276600"/>
            <a:ext cx="1504950" cy="381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Problem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391025" y="3276600"/>
            <a:ext cx="1504950" cy="381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Problem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9636" y="2715696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=0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19675" y="2715696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 =1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7" y="2698759"/>
            <a:ext cx="479764" cy="403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2681255"/>
            <a:ext cx="479764" cy="4032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864769"/>
            <a:ext cx="457200" cy="4412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0695" y="3874145"/>
            <a:ext cx="3262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Set       =0 to satisfy constraints (5.14)</a:t>
            </a:r>
          </a:p>
          <a:p>
            <a:endParaRPr lang="en-US" dirty="0"/>
          </a:p>
          <a:p>
            <a:r>
              <a:rPr lang="en-US" dirty="0" smtClean="0"/>
              <a:t>(5.12), (5.13) and (5.15) remain to hold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3918228"/>
            <a:ext cx="350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Set                                   to satisfy constraints (5.12)</a:t>
            </a:r>
          </a:p>
          <a:p>
            <a:endParaRPr lang="en-US" dirty="0" smtClean="0"/>
          </a:p>
          <a:p>
            <a:r>
              <a:rPr lang="en-US" dirty="0" smtClean="0"/>
              <a:t>                     to satisfy constraints (5.13)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to satisfy (5.15)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89" y="3864769"/>
            <a:ext cx="2730332" cy="364330"/>
          </a:xfrm>
          <a:prstGeom prst="rect">
            <a:avLst/>
          </a:prstGeom>
        </p:spPr>
      </p:pic>
      <p:pic>
        <p:nvPicPr>
          <p:cNvPr id="7170" name="Picture 2" descr="C:\Users\Xie\Desktop\Chapter5\f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13842"/>
            <a:ext cx="1600200" cy="4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Xie\Desktop\Chapter5\f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5486400"/>
            <a:ext cx="3962400" cy="4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After all x variables are determined</a:t>
            </a:r>
          </a:p>
          <a:p>
            <a:r>
              <a:rPr lang="en-US" sz="2400" dirty="0" smtClean="0"/>
              <a:t>The relaxation error for       </a:t>
            </a:r>
            <a:r>
              <a:rPr lang="en-US" sz="2400" dirty="0" smtClean="0"/>
              <a:t>is</a:t>
            </a:r>
            <a:endParaRPr lang="en-US" sz="2400" dirty="0" smtClean="0"/>
          </a:p>
          <a:p>
            <a:pPr marL="471487" lvl="1" indent="0">
              <a:buNone/>
            </a:pPr>
            <a:endParaRPr lang="en-US" sz="2000" dirty="0"/>
          </a:p>
          <a:p>
            <a:pPr marL="471487" lvl="1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400" dirty="0" smtClean="0"/>
              <a:t>Choose the      with the largest relaxation error</a:t>
            </a:r>
          </a:p>
          <a:p>
            <a:endParaRPr lang="en-US" sz="2400" dirty="0"/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Three variables: 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=10.8,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=5.6,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=3.3</a:t>
            </a:r>
          </a:p>
          <a:p>
            <a:pPr lvl="1"/>
            <a:r>
              <a:rPr lang="en-US" sz="2000" dirty="0" smtClean="0"/>
              <a:t>The relaxation errors: 0.2, 0.4, 0.3</a:t>
            </a:r>
          </a:p>
          <a:p>
            <a:pPr lvl="1"/>
            <a:r>
              <a:rPr lang="en-US" sz="2000" dirty="0" smtClean="0"/>
              <a:t>Choose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=5.6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z="3200" dirty="0" smtClean="0"/>
              <a:t>Selection of </a:t>
            </a:r>
            <a:r>
              <a:rPr lang="en-US" sz="3200" b="1" dirty="0" smtClean="0"/>
              <a:t>q</a:t>
            </a:r>
            <a:r>
              <a:rPr lang="en-US" sz="3200" dirty="0" smtClean="0"/>
              <a:t> Variables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75" y="2209800"/>
            <a:ext cx="473725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75" y="3371850"/>
            <a:ext cx="47372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52524"/>
            <a:ext cx="4210050" cy="5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Outline </a:t>
            </a:r>
            <a:r>
              <a:rPr lang="en-US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Mathematical Modeling and Problem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Formulation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 Solution Procedure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2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Simulation Setting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5703265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Network topology of a 20-node network</a:t>
            </a:r>
            <a:endParaRPr lang="en-US" sz="1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43400" y="1851327"/>
            <a:ext cx="4572000" cy="4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>
                <a:ea typeface="宋体" pitchFamily="2" charset="-122"/>
              </a:rPr>
              <a:t>20 nodes</a:t>
            </a:r>
          </a:p>
          <a:p>
            <a:r>
              <a:rPr lang="en-US" altLang="zh-CN" sz="2000" dirty="0">
                <a:ea typeface="宋体" pitchFamily="2" charset="-122"/>
              </a:rPr>
              <a:t>50 x 50 area </a:t>
            </a:r>
            <a:endParaRPr lang="en-US" altLang="zh-CN" sz="2000" dirty="0" smtClean="0">
              <a:ea typeface="宋体" pitchFamily="2" charset="-122"/>
            </a:endParaRPr>
          </a:p>
          <a:p>
            <a:pPr marL="307975" indent="-342900"/>
            <a:r>
              <a:rPr lang="en-US" altLang="zh-CN" sz="2000" dirty="0" smtClean="0">
                <a:ea typeface="宋体" pitchFamily="2" charset="-122"/>
              </a:rPr>
              <a:t> 5 </a:t>
            </a:r>
            <a:r>
              <a:rPr lang="en-US" altLang="zh-CN" sz="2000" dirty="0">
                <a:ea typeface="宋体" pitchFamily="2" charset="-122"/>
              </a:rPr>
              <a:t>communication sessions with </a:t>
            </a:r>
            <a:r>
              <a:rPr lang="en-US" altLang="zh-CN" sz="2000" dirty="0" smtClean="0">
                <a:ea typeface="宋体" pitchFamily="2" charset="-122"/>
              </a:rPr>
              <a:t>rates </a:t>
            </a:r>
            <a:r>
              <a:rPr lang="en-US" altLang="zh-CN" sz="2000" dirty="0">
                <a:ea typeface="宋体" pitchFamily="2" charset="-122"/>
              </a:rPr>
              <a:t>in [10, 100</a:t>
            </a:r>
            <a:r>
              <a:rPr lang="en-US" altLang="zh-CN" sz="2000" dirty="0" smtClean="0">
                <a:ea typeface="宋体" pitchFamily="2" charset="-122"/>
              </a:rPr>
              <a:t>]</a:t>
            </a:r>
          </a:p>
          <a:p>
            <a:pPr lvl="1"/>
            <a:r>
              <a:rPr lang="en-US" altLang="zh-CN" sz="1800" dirty="0">
                <a:ea typeface="宋体" pitchFamily="2" charset="-122"/>
              </a:rPr>
              <a:t>Node 7</a:t>
            </a:r>
            <a:r>
              <a:rPr lang="en-US" altLang="zh-CN" sz="1800" dirty="0" smtClean="0">
                <a:ea typeface="宋体" pitchFamily="2" charset="-122"/>
              </a:rPr>
              <a:t> -&gt;16</a:t>
            </a:r>
            <a:endParaRPr lang="en-US" altLang="zh-CN" sz="18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Node </a:t>
            </a:r>
            <a:r>
              <a:rPr lang="en-US" altLang="zh-CN" sz="1800" dirty="0" smtClean="0">
                <a:ea typeface="宋体" pitchFamily="2" charset="-122"/>
              </a:rPr>
              <a:t>8 -&gt;5</a:t>
            </a:r>
            <a:endParaRPr lang="en-US" altLang="zh-CN" sz="1800" dirty="0">
              <a:ea typeface="宋体" pitchFamily="2" charset="-122"/>
            </a:endParaRPr>
          </a:p>
          <a:p>
            <a:pPr lvl="1"/>
            <a:r>
              <a:rPr lang="en-US" altLang="zh-CN" sz="1800" dirty="0">
                <a:ea typeface="宋体" pitchFamily="2" charset="-122"/>
              </a:rPr>
              <a:t>Node </a:t>
            </a:r>
            <a:r>
              <a:rPr lang="en-US" altLang="zh-CN" sz="1800" dirty="0" smtClean="0">
                <a:ea typeface="宋体" pitchFamily="2" charset="-122"/>
              </a:rPr>
              <a:t>15 -&gt;13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Node 2 -&gt;18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Node 9-&gt; 11</a:t>
            </a:r>
            <a:endParaRPr lang="en-US" altLang="zh-CN" sz="1600" dirty="0">
              <a:ea typeface="宋体" pitchFamily="2" charset="-122"/>
            </a:endParaRPr>
          </a:p>
          <a:p>
            <a:pPr marL="307975" indent="-342900"/>
            <a:r>
              <a:rPr lang="en-US" altLang="zh-CN" sz="2000" dirty="0" smtClean="0">
                <a:ea typeface="宋体" pitchFamily="2" charset="-122"/>
              </a:rPr>
              <a:t> 10 </a:t>
            </a:r>
            <a:r>
              <a:rPr lang="en-US" altLang="zh-CN" sz="2000" dirty="0">
                <a:ea typeface="宋体" pitchFamily="2" charset="-122"/>
              </a:rPr>
              <a:t>bands with the same </a:t>
            </a:r>
            <a:r>
              <a:rPr lang="en-US" altLang="zh-CN" sz="2000" dirty="0" smtClean="0">
                <a:ea typeface="宋体" pitchFamily="2" charset="-122"/>
              </a:rPr>
              <a:t>  bandwidth </a:t>
            </a:r>
            <a:r>
              <a:rPr lang="en-US" altLang="zh-CN" sz="2000" dirty="0">
                <a:ea typeface="宋体" pitchFamily="2" charset="-122"/>
              </a:rPr>
              <a:t>of 50</a:t>
            </a:r>
          </a:p>
          <a:p>
            <a:pPr marL="688975" lvl="1" indent="-342900"/>
            <a:r>
              <a:rPr lang="en-US" altLang="zh-CN" sz="1800" dirty="0">
                <a:ea typeface="宋体" pitchFamily="2" charset="-122"/>
              </a:rPr>
              <a:t>A subset of these 10 bands is available at each </a:t>
            </a:r>
            <a:r>
              <a:rPr lang="en-US" altLang="zh-CN" sz="1800" dirty="0" smtClean="0">
                <a:ea typeface="宋体" pitchFamily="2" charset="-122"/>
              </a:rPr>
              <a:t>node</a:t>
            </a:r>
            <a:endParaRPr lang="en-US" altLang="zh-CN" sz="1800" dirty="0"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851328"/>
            <a:ext cx="4080819" cy="38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Impact of Power Control </a:t>
            </a:r>
            <a:r>
              <a:rPr lang="en-US" altLang="zh-CN" sz="3200" dirty="0" smtClean="0">
                <a:ea typeface="宋体" pitchFamily="2" charset="-122"/>
              </a:rPr>
              <a:t>Granularity on </a:t>
            </a:r>
            <a:r>
              <a:rPr lang="en-US" altLang="zh-CN" sz="3200" dirty="0">
                <a:ea typeface="宋体" pitchFamily="2" charset="-122"/>
              </a:rPr>
              <a:t>BFP</a:t>
            </a: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6324600" y="1982788"/>
            <a:ext cx="2362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Power control can decrease BFP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i="1" dirty="0">
                <a:latin typeface="Times New Roman" pitchFamily="18" charset="0"/>
                <a:ea typeface="宋体" pitchFamily="2" charset="-122"/>
              </a:rPr>
              <a:t>Q</a:t>
            </a:r>
            <a:r>
              <a:rPr lang="en-US" altLang="zh-CN" dirty="0">
                <a:ea typeface="宋体" pitchFamily="2" charset="-122"/>
              </a:rPr>
              <a:t>=10 is sufficient for this network</a:t>
            </a:r>
          </a:p>
        </p:txBody>
      </p:sp>
      <p:pic>
        <p:nvPicPr>
          <p:cNvPr id="17694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0700"/>
            <a:ext cx="5610225" cy="43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9486" name="Text Box 14"/>
          <p:cNvSpPr txBox="1">
            <a:spLocks noChangeArrowheads="1"/>
          </p:cNvSpPr>
          <p:nvPr/>
        </p:nvSpPr>
        <p:spPr bwMode="auto">
          <a:xfrm>
            <a:off x="1828800" y="1982788"/>
            <a:ext cx="210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No power control</a:t>
            </a: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H="1">
            <a:off x="1112837" y="2200275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47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25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 of Transmission Power 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590800"/>
            <a:ext cx="8001000" cy="16635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2450" y="1912292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a typeface="宋体" pitchFamily="2" charset="-122"/>
              </a:rPr>
              <a:t>When Q=10,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90550" y="4419600"/>
            <a:ext cx="77914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a typeface="宋体" pitchFamily="2" charset="-122"/>
              </a:rPr>
              <a:t>Transmission power at each node can be smaller than the full </a:t>
            </a:r>
            <a:r>
              <a:rPr lang="en-US" altLang="zh-CN" sz="2400" dirty="0" smtClean="0">
                <a:ea typeface="宋体" pitchFamily="2" charset="-122"/>
              </a:rPr>
              <a:t>power.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With power control, the objective function (BFP) can be </a:t>
            </a:r>
            <a:r>
              <a:rPr lang="en-US" altLang="zh-CN" sz="2400" dirty="0" smtClean="0">
                <a:ea typeface="宋体" pitchFamily="2" charset="-122"/>
              </a:rPr>
              <a:t>smaller.</a:t>
            </a:r>
            <a:endParaRPr lang="en-US" altLang="zh-CN" sz="24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82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Flow Routing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267200" cy="4000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5799373"/>
            <a:ext cx="289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Flow routing when Q=10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457450" y="249555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Active on band 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1700" y="3680936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Also </a:t>
            </a:r>
            <a:r>
              <a:rPr lang="en-US" sz="1400" dirty="0" smtClean="0">
                <a:solidFill>
                  <a:srgbClr val="FF0000"/>
                </a:solidFill>
              </a:rPr>
              <a:t>active on band 8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305075" y="2438400"/>
            <a:ext cx="1145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953125" y="4191000"/>
            <a:ext cx="1143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657475" y="3434049"/>
            <a:ext cx="573182" cy="811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647950" y="4333220"/>
            <a:ext cx="657125" cy="7817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362325" y="5114925"/>
            <a:ext cx="371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314600" y="2466975"/>
            <a:ext cx="1145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lg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305075" y="3352800"/>
            <a:ext cx="428725" cy="1066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lg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733800" y="4419600"/>
            <a:ext cx="0" cy="695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lg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6200" y="2904291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shorter path is not used to avoid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533400"/>
            <a:ext cx="8229600" cy="990600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Branch-and-Bound Framework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1848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151313" cy="4800600"/>
          </a:xfrm>
        </p:spPr>
        <p:txBody>
          <a:bodyPr/>
          <a:lstStyle/>
          <a:p>
            <a:endParaRPr lang="zh-CN" altLang="en-US" sz="2000">
              <a:ea typeface="宋体" pitchFamily="2" charset="-122"/>
            </a:endParaRPr>
          </a:p>
          <a:p>
            <a:pPr lvl="1"/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5</a:t>
            </a:fld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828800"/>
            <a:ext cx="5387414" cy="423227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16039" y="1835150"/>
            <a:ext cx="332796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 smtClean="0">
                <a:ea typeface="宋体" pitchFamily="2" charset="-122"/>
              </a:rPr>
              <a:t>Iteration 1</a:t>
            </a:r>
          </a:p>
          <a:p>
            <a:pPr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LB</a:t>
            </a:r>
            <a:r>
              <a:rPr lang="en-US" altLang="zh-CN" sz="1800" baseline="-25000" dirty="0" smtClean="0">
                <a:ea typeface="宋体" pitchFamily="2" charset="-122"/>
              </a:rPr>
              <a:t>1</a:t>
            </a:r>
            <a:r>
              <a:rPr lang="en-US" altLang="zh-CN" sz="1800" dirty="0" smtClean="0">
                <a:ea typeface="宋体" pitchFamily="2" charset="-122"/>
              </a:rPr>
              <a:t> obtained via relaxation</a:t>
            </a:r>
          </a:p>
          <a:p>
            <a:pPr>
              <a:spcBef>
                <a:spcPts val="600"/>
              </a:spcBef>
            </a:pPr>
            <a:r>
              <a:rPr lang="en-US" altLang="zh-CN" sz="1800" dirty="0" smtClean="0">
                <a:ea typeface="宋体" pitchFamily="2" charset="-122"/>
              </a:rPr>
              <a:t>UB</a:t>
            </a:r>
            <a:r>
              <a:rPr lang="en-US" altLang="zh-CN" sz="1800" baseline="-25000" dirty="0" smtClean="0">
                <a:ea typeface="宋体" pitchFamily="2" charset="-122"/>
              </a:rPr>
              <a:t>1</a:t>
            </a:r>
            <a:r>
              <a:rPr lang="en-US" altLang="zh-CN" sz="1800" dirty="0" smtClean="0">
                <a:ea typeface="宋体" pitchFamily="2" charset="-122"/>
              </a:rPr>
              <a:t> obtained via a local search algorithm based on solution to lower bound</a:t>
            </a:r>
          </a:p>
          <a:p>
            <a:pPr>
              <a:spcBef>
                <a:spcPts val="600"/>
              </a:spcBef>
            </a:pPr>
            <a:r>
              <a:rPr lang="en-US" altLang="zh-CN" sz="1800" dirty="0" smtClean="0">
                <a:ea typeface="宋体" pitchFamily="2" charset="-122"/>
              </a:rPr>
              <a:t>Global lower bound   LB = LB</a:t>
            </a:r>
            <a:r>
              <a:rPr lang="en-US" altLang="zh-CN" sz="1800" baseline="-25000" dirty="0" smtClean="0">
                <a:ea typeface="宋体" pitchFamily="2" charset="-122"/>
              </a:rPr>
              <a:t>1</a:t>
            </a:r>
          </a:p>
          <a:p>
            <a:pPr>
              <a:spcBef>
                <a:spcPts val="600"/>
              </a:spcBef>
              <a:buNone/>
            </a:pPr>
            <a:r>
              <a:rPr lang="en-US" altLang="zh-CN" sz="1800" dirty="0" smtClean="0">
                <a:ea typeface="宋体" pitchFamily="2" charset="-122"/>
              </a:rPr>
              <a:t>      Global upper bound   UB = UB</a:t>
            </a:r>
            <a:r>
              <a:rPr lang="en-US" altLang="zh-CN" sz="1800" baseline="-25000" dirty="0" smtClean="0">
                <a:ea typeface="宋体" pitchFamily="2" charset="-122"/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altLang="zh-CN" sz="1800" dirty="0">
                <a:ea typeface="宋体" pitchFamily="2" charset="-122"/>
              </a:rPr>
              <a:t>Done if </a:t>
            </a:r>
            <a:endParaRPr lang="zh-CN" altLang="en-US" sz="1800" dirty="0">
              <a:ea typeface="宋体" pitchFamily="2" charset="-122"/>
            </a:endParaRPr>
          </a:p>
          <a:p>
            <a:pPr>
              <a:spcBef>
                <a:spcPts val="600"/>
              </a:spcBef>
            </a:pPr>
            <a:endParaRPr lang="en-US" altLang="zh-CN" sz="1800" baseline="-25000" dirty="0" smtClean="0">
              <a:ea typeface="宋体" pitchFamily="2" charset="-122"/>
            </a:endParaRPr>
          </a:p>
          <a:p>
            <a:pPr marL="471487" lvl="1" indent="0">
              <a:buNone/>
            </a:pPr>
            <a:endParaRPr lang="zh-CN" altLang="en-US" sz="2400" dirty="0">
              <a:ea typeface="宋体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44" y="5804629"/>
            <a:ext cx="1924050" cy="3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Summary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077200" cy="3657600"/>
          </a:xfrm>
        </p:spPr>
        <p:txBody>
          <a:bodyPr/>
          <a:lstStyle/>
          <a:p>
            <a:pPr eaLnBrk="1" hangingPunct="1"/>
            <a:r>
              <a:rPr lang="en-US" sz="2400" dirty="0"/>
              <a:t>Review of </a:t>
            </a:r>
            <a:r>
              <a:rPr lang="en-US" sz="2400" dirty="0" smtClean="0"/>
              <a:t>branch-and-bound framework</a:t>
            </a:r>
            <a:endParaRPr lang="en-US" sz="2400" dirty="0"/>
          </a:p>
          <a:p>
            <a:pPr eaLnBrk="1" hangingPunct="1"/>
            <a:r>
              <a:rPr lang="en-US" sz="2400" dirty="0" smtClean="0"/>
              <a:t>A case study</a:t>
            </a:r>
            <a:endParaRPr lang="en-US" sz="2400" dirty="0"/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>
                <a:ea typeface="ＭＳ Ｐゴシック" pitchFamily="34" charset="-128"/>
              </a:rPr>
              <a:t>Cross-layer optimization </a:t>
            </a: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smtClean="0">
                <a:ea typeface="ＭＳ Ｐゴシック" pitchFamily="34" charset="-128"/>
              </a:rPr>
              <a:t>cognitive radio networks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en-US" altLang="zh-CN" sz="2000" dirty="0" smtClean="0">
                <a:ea typeface="宋体" pitchFamily="2" charset="-122"/>
              </a:rPr>
              <a:t>Developed </a:t>
            </a:r>
            <a:r>
              <a:rPr lang="en-US" altLang="zh-CN" sz="2000" dirty="0">
                <a:ea typeface="宋体" pitchFamily="2" charset="-122"/>
              </a:rPr>
              <a:t>a </a:t>
            </a:r>
            <a:r>
              <a:rPr lang="en-US" altLang="zh-CN" sz="2000" dirty="0" smtClean="0">
                <a:ea typeface="宋体" pitchFamily="2" charset="-122"/>
              </a:rPr>
              <a:t>linear </a:t>
            </a:r>
            <a:r>
              <a:rPr lang="en-US" altLang="zh-CN" sz="2000" dirty="0">
                <a:ea typeface="宋体" pitchFamily="2" charset="-122"/>
              </a:rPr>
              <a:t>formulation for scheduling with power control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ea typeface="宋体" pitchFamily="2" charset="-122"/>
              </a:rPr>
              <a:t>Formulated a cross-layer optimization problem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ea typeface="宋体" pitchFamily="2" charset="-122"/>
              </a:rPr>
              <a:t>Designed a formal solution procedure based on branch-and-bound and convex hull relaxation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50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563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990600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Branch-and-Bound Framework (cont’d</a:t>
            </a:r>
            <a:r>
              <a:rPr lang="en-US" altLang="zh-CN" sz="3200" dirty="0">
                <a:ea typeface="宋体" pitchFamily="2" charset="-122"/>
              </a:rPr>
              <a:t>)</a:t>
            </a:r>
          </a:p>
        </p:txBody>
      </p:sp>
      <p:sp>
        <p:nvSpPr>
          <p:cNvPr id="1849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151313" cy="4800600"/>
          </a:xfrm>
        </p:spPr>
        <p:txBody>
          <a:bodyPr/>
          <a:lstStyle/>
          <a:p>
            <a:endParaRPr lang="zh-CN" altLang="en-US" sz="2000">
              <a:ea typeface="宋体" pitchFamily="2" charset="-122"/>
            </a:endParaRPr>
          </a:p>
          <a:p>
            <a:pPr lvl="1"/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6</a:t>
            </a:fld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9" y="1714500"/>
            <a:ext cx="5487588" cy="44196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854139" y="1797050"/>
            <a:ext cx="328986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 smtClean="0">
                <a:ea typeface="宋体" pitchFamily="2" charset="-122"/>
              </a:rPr>
              <a:t>Iteration 2</a:t>
            </a:r>
          </a:p>
          <a:p>
            <a:pPr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Problem 1 is divided into problem 2 and problem 3</a:t>
            </a:r>
          </a:p>
          <a:p>
            <a:pPr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min{LB</a:t>
            </a:r>
            <a:r>
              <a:rPr lang="en-US" altLang="zh-CN" sz="1800" baseline="-25000" dirty="0" smtClean="0">
                <a:ea typeface="宋体" pitchFamily="2" charset="-122"/>
              </a:rPr>
              <a:t>2</a:t>
            </a:r>
            <a:r>
              <a:rPr lang="en-US" altLang="zh-CN" sz="1800" dirty="0" smtClean="0">
                <a:ea typeface="宋体" pitchFamily="2" charset="-122"/>
              </a:rPr>
              <a:t>,LB</a:t>
            </a:r>
            <a:r>
              <a:rPr lang="en-US" altLang="zh-CN" sz="1800" baseline="-25000" dirty="0" smtClean="0">
                <a:ea typeface="宋体" pitchFamily="2" charset="-122"/>
              </a:rPr>
              <a:t>3</a:t>
            </a:r>
            <a:r>
              <a:rPr lang="en-US" altLang="zh-CN" sz="1800" dirty="0" smtClean="0">
                <a:ea typeface="宋体" pitchFamily="2" charset="-122"/>
              </a:rPr>
              <a:t>}≥LB</a:t>
            </a:r>
            <a:r>
              <a:rPr lang="en-US" altLang="zh-CN" sz="1800" baseline="-25000" dirty="0" smtClean="0">
                <a:ea typeface="宋体" pitchFamily="2" charset="-122"/>
              </a:rPr>
              <a:t>1</a:t>
            </a:r>
          </a:p>
          <a:p>
            <a:pPr>
              <a:spcBef>
                <a:spcPts val="600"/>
              </a:spcBef>
              <a:buNone/>
            </a:pPr>
            <a:r>
              <a:rPr lang="en-US" altLang="zh-CN" sz="1800" dirty="0" smtClean="0">
                <a:ea typeface="宋体" pitchFamily="2" charset="-122"/>
              </a:rPr>
              <a:t>      min{UB</a:t>
            </a:r>
            <a:r>
              <a:rPr lang="en-US" altLang="zh-CN" sz="1800" baseline="-25000" dirty="0" smtClean="0">
                <a:ea typeface="宋体" pitchFamily="2" charset="-122"/>
              </a:rPr>
              <a:t>2</a:t>
            </a:r>
            <a:r>
              <a:rPr lang="en-US" altLang="zh-CN" sz="1800" dirty="0" smtClean="0">
                <a:ea typeface="宋体" pitchFamily="2" charset="-122"/>
              </a:rPr>
              <a:t>,UB</a:t>
            </a:r>
            <a:r>
              <a:rPr lang="en-US" altLang="zh-CN" sz="1800" baseline="-25000" dirty="0" smtClean="0">
                <a:ea typeface="宋体" pitchFamily="2" charset="-122"/>
              </a:rPr>
              <a:t>3</a:t>
            </a:r>
            <a:r>
              <a:rPr lang="en-US" altLang="zh-CN" sz="1800" dirty="0" smtClean="0">
                <a:ea typeface="宋体" pitchFamily="2" charset="-122"/>
              </a:rPr>
              <a:t>}≥UB</a:t>
            </a:r>
            <a:r>
              <a:rPr lang="en-US" altLang="zh-CN" sz="1800" baseline="-25000" dirty="0" smtClean="0">
                <a:ea typeface="宋体" pitchFamily="2" charset="-122"/>
              </a:rPr>
              <a:t>1</a:t>
            </a:r>
          </a:p>
          <a:p>
            <a:pPr>
              <a:spcBef>
                <a:spcPts val="600"/>
              </a:spcBef>
            </a:pPr>
            <a:r>
              <a:rPr lang="en-US" altLang="zh-CN" sz="1800" dirty="0" smtClean="0">
                <a:ea typeface="宋体" pitchFamily="2" charset="-122"/>
              </a:rPr>
              <a:t>LB = </a:t>
            </a:r>
            <a:r>
              <a:rPr lang="en-US" altLang="zh-CN" sz="1800" dirty="0">
                <a:ea typeface="宋体" pitchFamily="2" charset="-122"/>
              </a:rPr>
              <a:t>min{LB</a:t>
            </a:r>
            <a:r>
              <a:rPr lang="en-US" altLang="zh-CN" sz="1800" baseline="-25000" dirty="0">
                <a:ea typeface="宋体" pitchFamily="2" charset="-122"/>
              </a:rPr>
              <a:t>2</a:t>
            </a:r>
            <a:r>
              <a:rPr lang="en-US" altLang="zh-CN" sz="1800" dirty="0">
                <a:ea typeface="宋体" pitchFamily="2" charset="-122"/>
              </a:rPr>
              <a:t>,LB</a:t>
            </a:r>
            <a:r>
              <a:rPr lang="en-US" altLang="zh-CN" sz="1800" baseline="-25000" dirty="0">
                <a:ea typeface="宋体" pitchFamily="2" charset="-122"/>
              </a:rPr>
              <a:t>3</a:t>
            </a:r>
            <a:r>
              <a:rPr lang="en-US" altLang="zh-CN" sz="1800" dirty="0" smtClean="0">
                <a:ea typeface="宋体" pitchFamily="2" charset="-122"/>
              </a:rPr>
              <a:t>}</a:t>
            </a:r>
            <a:endParaRPr lang="en-US" altLang="zh-CN" sz="1800" dirty="0">
              <a:ea typeface="宋体" pitchFamily="2" charset="-122"/>
            </a:endParaRPr>
          </a:p>
          <a:p>
            <a:pPr>
              <a:spcBef>
                <a:spcPts val="600"/>
              </a:spcBef>
              <a:buNone/>
            </a:pPr>
            <a:r>
              <a:rPr lang="en-US" altLang="zh-CN" sz="1800" dirty="0" smtClean="0">
                <a:ea typeface="宋体" pitchFamily="2" charset="-122"/>
              </a:rPr>
              <a:t>      UB = </a:t>
            </a:r>
            <a:r>
              <a:rPr lang="en-US" altLang="zh-CN" sz="1800" dirty="0">
                <a:ea typeface="宋体" pitchFamily="2" charset="-122"/>
              </a:rPr>
              <a:t>min{UB</a:t>
            </a:r>
            <a:r>
              <a:rPr lang="en-US" altLang="zh-CN" sz="1800" baseline="-25000" dirty="0">
                <a:ea typeface="宋体" pitchFamily="2" charset="-122"/>
              </a:rPr>
              <a:t>2</a:t>
            </a:r>
            <a:r>
              <a:rPr lang="en-US" altLang="zh-CN" sz="1800" dirty="0">
                <a:ea typeface="宋体" pitchFamily="2" charset="-122"/>
              </a:rPr>
              <a:t>,UB</a:t>
            </a:r>
            <a:r>
              <a:rPr lang="en-US" altLang="zh-CN" sz="1800" baseline="-25000" dirty="0">
                <a:ea typeface="宋体" pitchFamily="2" charset="-122"/>
              </a:rPr>
              <a:t>3</a:t>
            </a:r>
            <a:r>
              <a:rPr lang="en-US" altLang="zh-CN" sz="1800" dirty="0" smtClean="0">
                <a:ea typeface="宋体" pitchFamily="2" charset="-122"/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1800" dirty="0" smtClean="0">
                <a:ea typeface="宋体" pitchFamily="2" charset="-122"/>
              </a:rPr>
              <a:t>Done if </a:t>
            </a:r>
            <a:endParaRPr lang="zh-CN" altLang="en-US" sz="1800" dirty="0"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44" y="5125179"/>
            <a:ext cx="1924050" cy="3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151313" cy="4800600"/>
          </a:xfrm>
        </p:spPr>
        <p:txBody>
          <a:bodyPr/>
          <a:lstStyle/>
          <a:p>
            <a:endParaRPr lang="zh-CN" altLang="en-US" sz="2000">
              <a:ea typeface="宋体" pitchFamily="2" charset="-122"/>
            </a:endParaRPr>
          </a:p>
          <a:p>
            <a:pPr lvl="1"/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7</a:t>
            </a:fld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075"/>
            <a:ext cx="5662220" cy="436245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76495" y="1781175"/>
            <a:ext cx="364370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 smtClean="0">
                <a:ea typeface="宋体" pitchFamily="2" charset="-122"/>
              </a:rPr>
              <a:t>Iteration 3</a:t>
            </a:r>
          </a:p>
          <a:p>
            <a:pPr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Select problem 3 since it has a loose lower bound </a:t>
            </a:r>
          </a:p>
          <a:p>
            <a:pPr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Problem 3 is divided into problem 4 and problem 5</a:t>
            </a:r>
          </a:p>
          <a:p>
            <a:pPr>
              <a:spcBef>
                <a:spcPts val="600"/>
              </a:spcBef>
            </a:pPr>
            <a:endParaRPr lang="en-US" altLang="zh-CN" sz="1800" dirty="0" smtClean="0">
              <a:ea typeface="宋体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800" dirty="0" smtClean="0">
                <a:ea typeface="宋体" pitchFamily="2" charset="-122"/>
              </a:rPr>
              <a:t>LB=min{LB</a:t>
            </a:r>
            <a:r>
              <a:rPr lang="en-US" altLang="zh-CN" sz="1800" baseline="-25000" dirty="0" smtClean="0">
                <a:ea typeface="宋体" pitchFamily="2" charset="-122"/>
              </a:rPr>
              <a:t>2</a:t>
            </a:r>
            <a:r>
              <a:rPr lang="en-US" altLang="zh-CN" sz="1800" dirty="0" smtClean="0">
                <a:ea typeface="宋体" pitchFamily="2" charset="-122"/>
              </a:rPr>
              <a:t>,LB</a:t>
            </a:r>
            <a:r>
              <a:rPr lang="en-US" altLang="zh-CN" sz="1800" baseline="-25000" dirty="0" smtClean="0">
                <a:ea typeface="宋体" pitchFamily="2" charset="-122"/>
              </a:rPr>
              <a:t>4</a:t>
            </a:r>
            <a:r>
              <a:rPr lang="en-US" altLang="zh-CN" sz="1800" dirty="0" smtClean="0">
                <a:ea typeface="宋体" pitchFamily="2" charset="-122"/>
              </a:rPr>
              <a:t>,LB</a:t>
            </a:r>
            <a:r>
              <a:rPr lang="en-US" altLang="zh-CN" sz="1800" baseline="-25000" dirty="0" smtClean="0">
                <a:ea typeface="宋体" pitchFamily="2" charset="-122"/>
              </a:rPr>
              <a:t>5</a:t>
            </a:r>
            <a:r>
              <a:rPr lang="en-US" altLang="zh-CN" sz="1800" dirty="0" smtClean="0">
                <a:ea typeface="宋体" pitchFamily="2" charset="-122"/>
              </a:rPr>
              <a:t>}</a:t>
            </a:r>
            <a:endParaRPr lang="en-US" altLang="zh-CN" sz="1800" dirty="0">
              <a:ea typeface="宋体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800" dirty="0" smtClean="0">
                <a:ea typeface="宋体" pitchFamily="2" charset="-122"/>
              </a:rPr>
              <a:t>UB=min{UB</a:t>
            </a:r>
            <a:r>
              <a:rPr lang="en-US" altLang="zh-CN" sz="1800" baseline="-25000" dirty="0" smtClean="0">
                <a:ea typeface="宋体" pitchFamily="2" charset="-122"/>
              </a:rPr>
              <a:t>2</a:t>
            </a:r>
            <a:r>
              <a:rPr lang="en-US" altLang="zh-CN" sz="1800" dirty="0" smtClean="0">
                <a:ea typeface="宋体" pitchFamily="2" charset="-122"/>
              </a:rPr>
              <a:t>,UB</a:t>
            </a:r>
            <a:r>
              <a:rPr lang="en-US" altLang="zh-CN" sz="1800" baseline="-25000" dirty="0" smtClean="0">
                <a:ea typeface="宋体" pitchFamily="2" charset="-122"/>
              </a:rPr>
              <a:t>4</a:t>
            </a:r>
            <a:r>
              <a:rPr lang="en-US" altLang="zh-CN" sz="1800" dirty="0" smtClean="0">
                <a:ea typeface="宋体" pitchFamily="2" charset="-122"/>
              </a:rPr>
              <a:t>,UB</a:t>
            </a:r>
            <a:r>
              <a:rPr lang="en-US" altLang="zh-CN" sz="1800" baseline="-25000" dirty="0" smtClean="0">
                <a:ea typeface="宋体" pitchFamily="2" charset="-122"/>
              </a:rPr>
              <a:t>5</a:t>
            </a:r>
            <a:r>
              <a:rPr lang="en-US" altLang="zh-CN" sz="1800" dirty="0" smtClean="0">
                <a:ea typeface="宋体" pitchFamily="2" charset="-122"/>
              </a:rPr>
              <a:t>}</a:t>
            </a:r>
          </a:p>
          <a:p>
            <a:pPr>
              <a:spcBef>
                <a:spcPts val="600"/>
              </a:spcBef>
            </a:pPr>
            <a:endParaRPr lang="en-US" altLang="zh-CN" sz="1800" dirty="0" smtClean="0">
              <a:ea typeface="宋体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800" dirty="0" smtClean="0">
                <a:ea typeface="宋体" pitchFamily="2" charset="-122"/>
              </a:rPr>
              <a:t>Done if </a:t>
            </a:r>
            <a:endParaRPr lang="zh-CN" altLang="en-US" sz="1800" dirty="0">
              <a:ea typeface="宋体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542090"/>
            <a:ext cx="1924050" cy="303341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990600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Branch-and-Bound Framework (cont’d</a:t>
            </a:r>
            <a:r>
              <a:rPr lang="en-US" altLang="zh-CN" sz="3200" dirty="0">
                <a:ea typeface="宋体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7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2925" y="16764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9900" lvl="1" indent="-469900">
              <a:buFont typeface="Wingdings" pitchFamily="2" charset="2"/>
              <a:buChar char="o"/>
            </a:pPr>
            <a:r>
              <a:rPr lang="en-US" altLang="zh-CN" sz="2400" dirty="0">
                <a:ea typeface="宋体" pitchFamily="2" charset="-122"/>
              </a:rPr>
              <a:t>When the procedure terminates, </a:t>
            </a:r>
            <a:r>
              <a:rPr lang="en-US" altLang="zh-CN" sz="2400" dirty="0" smtClean="0">
                <a:ea typeface="宋体" pitchFamily="2" charset="-122"/>
              </a:rPr>
              <a:t>the feasible solution is        -optimal</a:t>
            </a:r>
            <a:endParaRPr lang="en-US" altLang="zh-CN" sz="2400" dirty="0">
              <a:ea typeface="宋体" pitchFamily="2" charset="-122"/>
            </a:endParaRPr>
          </a:p>
          <a:p>
            <a:pPr marL="0" indent="0"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Complexity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Branch-and-bound </a:t>
            </a:r>
            <a:r>
              <a:rPr lang="en-US" altLang="zh-CN" sz="2000" dirty="0">
                <a:ea typeface="宋体" pitchFamily="2" charset="-122"/>
              </a:rPr>
              <a:t>is not a brute force algorithm</a:t>
            </a:r>
          </a:p>
          <a:p>
            <a:pPr lvl="2"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A number of </a:t>
            </a:r>
            <a:r>
              <a:rPr lang="en-US" altLang="zh-CN" sz="1800" dirty="0">
                <a:ea typeface="宋体" pitchFamily="2" charset="-122"/>
              </a:rPr>
              <a:t>sub-problems can be </a:t>
            </a:r>
            <a:r>
              <a:rPr lang="en-US" altLang="zh-CN" sz="1800" dirty="0" smtClean="0">
                <a:ea typeface="宋体" pitchFamily="2" charset="-122"/>
              </a:rPr>
              <a:t>removed before solving it completely</a:t>
            </a:r>
            <a:endParaRPr lang="en-US" altLang="zh-CN" sz="1800" dirty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The actual running time could be fast when all partition variables are integers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Worst case complexity is exponential</a:t>
            </a:r>
          </a:p>
          <a:p>
            <a:pPr lvl="1">
              <a:spcBef>
                <a:spcPts val="1200"/>
              </a:spcBef>
            </a:pPr>
            <a:endParaRPr lang="en-US" altLang="zh-CN" sz="2100" dirty="0" smtClean="0">
              <a:ea typeface="宋体" pitchFamily="2" charset="-122"/>
            </a:endParaRPr>
          </a:p>
          <a:p>
            <a:pPr marL="471487" lvl="1" indent="0">
              <a:buFont typeface="Wingdings" pitchFamily="2" charset="2"/>
              <a:buNone/>
            </a:pP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8</a:t>
            </a:fld>
            <a:endParaRPr lang="en-US" sz="12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990600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Branch-and-Bound Framework (cont’d</a:t>
            </a:r>
            <a:r>
              <a:rPr lang="en-US" altLang="zh-CN" sz="3200" dirty="0">
                <a:ea typeface="宋体" pitchFamily="2" charset="-122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45127"/>
            <a:ext cx="809625" cy="298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0DF057C-2F6D-43C2-BF91-4DFC455FC6D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Review of branch-and-bound framework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case study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Cross-layer optimization for cognitive radio networks</a:t>
            </a:r>
          </a:p>
        </p:txBody>
      </p:sp>
    </p:spTree>
    <p:extLst>
      <p:ext uri="{BB962C8B-B14F-4D97-AF65-F5344CB8AC3E}">
        <p14:creationId xmlns:p14="http://schemas.microsoft.com/office/powerpoint/2010/main" val="27451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11433</TotalTime>
  <Words>2746</Words>
  <Application>Microsoft Office PowerPoint</Application>
  <PresentationFormat>On-screen Show (4:3)</PresentationFormat>
  <Paragraphs>448</Paragraphs>
  <Slides>50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Profile</vt:lpstr>
      <vt:lpstr>Chapter 5</vt:lpstr>
      <vt:lpstr>Outline</vt:lpstr>
      <vt:lpstr>Basic Idea</vt:lpstr>
      <vt:lpstr>Basic Idea (cont’d)</vt:lpstr>
      <vt:lpstr>Branch-and-Bound Framework</vt:lpstr>
      <vt:lpstr>Branch-and-Bound Framework (cont’d)</vt:lpstr>
      <vt:lpstr>Branch-and-Bound Framework (cont’d)</vt:lpstr>
      <vt:lpstr>Branch-and-Bound Framework (cont’d)</vt:lpstr>
      <vt:lpstr>Outline</vt:lpstr>
      <vt:lpstr>Cognitive Radio Networks</vt:lpstr>
      <vt:lpstr>PowerPoint Presentation</vt:lpstr>
      <vt:lpstr>Outline of Case Study</vt:lpstr>
      <vt:lpstr>Transmission and Interference Ranges with Power Control</vt:lpstr>
      <vt:lpstr>Necessary and Sufficient Condition for Successful Transmission</vt:lpstr>
      <vt:lpstr>An Example</vt:lpstr>
      <vt:lpstr>Challenge</vt:lpstr>
      <vt:lpstr>Per-Node Based Power Control and Scheduling</vt:lpstr>
      <vt:lpstr>PowerPoint Presentation</vt:lpstr>
      <vt:lpstr>PowerPoint Presentation</vt:lpstr>
      <vt:lpstr>PowerPoint Presentation</vt:lpstr>
      <vt:lpstr>PowerPoint Presentation</vt:lpstr>
      <vt:lpstr>Flow Routing</vt:lpstr>
      <vt:lpstr>Link Capacity Constraint</vt:lpstr>
      <vt:lpstr>Objective Function</vt:lpstr>
      <vt:lpstr>Discretization of Transmission Powers</vt:lpstr>
      <vt:lpstr>Problem Formulation</vt:lpstr>
      <vt:lpstr>Outline of Case Study</vt:lpstr>
      <vt:lpstr>Basic Idea</vt:lpstr>
      <vt:lpstr>Linear Relaxation</vt:lpstr>
      <vt:lpstr>An LP to Find Lower Bound</vt:lpstr>
      <vt:lpstr>Local Search Algorithm: Basic Idea</vt:lpstr>
      <vt:lpstr>Local Search Algorithm: Details</vt:lpstr>
      <vt:lpstr>Original Problem</vt:lpstr>
      <vt:lpstr>Verifying Flow Routing Constraint</vt:lpstr>
      <vt:lpstr>Satisfying Power Control and Scheduling Constraints</vt:lpstr>
      <vt:lpstr>Verifying Power Control and Scheduling Constraints (cont’d) </vt:lpstr>
      <vt:lpstr>Verifying Link Capacity Constraint</vt:lpstr>
      <vt:lpstr>Satisfying Rate Requirement: Step 1</vt:lpstr>
      <vt:lpstr>Verifying Link Capacity Constraint (cont’d) </vt:lpstr>
      <vt:lpstr>Termination of Local Search Algorithm          </vt:lpstr>
      <vt:lpstr>Selection of Partition Variables</vt:lpstr>
      <vt:lpstr>Selection of X Variables</vt:lpstr>
      <vt:lpstr>Problem Partition on X Variables  </vt:lpstr>
      <vt:lpstr>Selection of q Variables</vt:lpstr>
      <vt:lpstr>Outline of Case Study</vt:lpstr>
      <vt:lpstr>Simulation Setting</vt:lpstr>
      <vt:lpstr>Impact of Power Control Granularity on BFP</vt:lpstr>
      <vt:lpstr>Results of Transmission Power  </vt:lpstr>
      <vt:lpstr>Flow Routing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553</cp:revision>
  <dcterms:created xsi:type="dcterms:W3CDTF">2010-09-26T03:36:45Z</dcterms:created>
  <dcterms:modified xsi:type="dcterms:W3CDTF">2014-02-12T02:57:09Z</dcterms:modified>
</cp:coreProperties>
</file>