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32"/>
  </p:notesMasterIdLst>
  <p:sldIdLst>
    <p:sldId id="256" r:id="rId3"/>
    <p:sldId id="257" r:id="rId4"/>
    <p:sldId id="281" r:id="rId5"/>
    <p:sldId id="399" r:id="rId6"/>
    <p:sldId id="403" r:id="rId7"/>
    <p:sldId id="400" r:id="rId8"/>
    <p:sldId id="398" r:id="rId9"/>
    <p:sldId id="404" r:id="rId10"/>
    <p:sldId id="365" r:id="rId11"/>
    <p:sldId id="401" r:id="rId12"/>
    <p:sldId id="408" r:id="rId13"/>
    <p:sldId id="406" r:id="rId14"/>
    <p:sldId id="415" r:id="rId15"/>
    <p:sldId id="409" r:id="rId16"/>
    <p:sldId id="410" r:id="rId17"/>
    <p:sldId id="411" r:id="rId18"/>
    <p:sldId id="412" r:id="rId19"/>
    <p:sldId id="413" r:id="rId20"/>
    <p:sldId id="405" r:id="rId21"/>
    <p:sldId id="370" r:id="rId22"/>
    <p:sldId id="371" r:id="rId23"/>
    <p:sldId id="372" r:id="rId24"/>
    <p:sldId id="373" r:id="rId25"/>
    <p:sldId id="374" r:id="rId26"/>
    <p:sldId id="376" r:id="rId27"/>
    <p:sldId id="377" r:id="rId28"/>
    <p:sldId id="378" r:id="rId29"/>
    <p:sldId id="379" r:id="rId30"/>
    <p:sldId id="382" r:id="rId31"/>
  </p:sldIdLst>
  <p:sldSz cx="9144000" cy="6858000" type="screen4x3"/>
  <p:notesSz cx="6858000" cy="9144000"/>
  <p:defaultTextStyle>
    <a:defPPr>
      <a:defRPr lang="en-US"/>
    </a:defPPr>
    <a:lvl1pPr algn="l" rtl="0" eaLnBrk="0" fontAlgn="base" hangingPunct="0">
      <a:spcBef>
        <a:spcPct val="20000"/>
      </a:spcBef>
      <a:spcAft>
        <a:spcPct val="0"/>
      </a:spcAft>
      <a:buClr>
        <a:schemeClr val="accent2"/>
      </a:buClr>
      <a:buFont typeface="Wingdings" pitchFamily="2" charset="2"/>
      <a:defRPr sz="2000" b="1" i="1" kern="1200">
        <a:solidFill>
          <a:schemeClr val="tx1"/>
        </a:solidFill>
        <a:latin typeface="Verdana" pitchFamily="34" charset="0"/>
        <a:ea typeface="ＭＳ Ｐゴシック" pitchFamily="34" charset="-128"/>
        <a:cs typeface="+mn-cs"/>
      </a:defRPr>
    </a:lvl1pPr>
    <a:lvl2pPr marL="457200" algn="l" rtl="0" eaLnBrk="0" fontAlgn="base" hangingPunct="0">
      <a:spcBef>
        <a:spcPct val="20000"/>
      </a:spcBef>
      <a:spcAft>
        <a:spcPct val="0"/>
      </a:spcAft>
      <a:buClr>
        <a:schemeClr val="accent2"/>
      </a:buClr>
      <a:buFont typeface="Wingdings" pitchFamily="2" charset="2"/>
      <a:defRPr sz="2000" b="1" i="1" kern="1200">
        <a:solidFill>
          <a:schemeClr val="tx1"/>
        </a:solidFill>
        <a:latin typeface="Verdana" pitchFamily="34" charset="0"/>
        <a:ea typeface="ＭＳ Ｐゴシック" pitchFamily="34" charset="-128"/>
        <a:cs typeface="+mn-cs"/>
      </a:defRPr>
    </a:lvl2pPr>
    <a:lvl3pPr marL="914400" algn="l" rtl="0" eaLnBrk="0" fontAlgn="base" hangingPunct="0">
      <a:spcBef>
        <a:spcPct val="20000"/>
      </a:spcBef>
      <a:spcAft>
        <a:spcPct val="0"/>
      </a:spcAft>
      <a:buClr>
        <a:schemeClr val="accent2"/>
      </a:buClr>
      <a:buFont typeface="Wingdings" pitchFamily="2" charset="2"/>
      <a:defRPr sz="2000" b="1" i="1" kern="1200">
        <a:solidFill>
          <a:schemeClr val="tx1"/>
        </a:solidFill>
        <a:latin typeface="Verdana" pitchFamily="34" charset="0"/>
        <a:ea typeface="ＭＳ Ｐゴシック" pitchFamily="34" charset="-128"/>
        <a:cs typeface="+mn-cs"/>
      </a:defRPr>
    </a:lvl3pPr>
    <a:lvl4pPr marL="1371600" algn="l" rtl="0" eaLnBrk="0" fontAlgn="base" hangingPunct="0">
      <a:spcBef>
        <a:spcPct val="20000"/>
      </a:spcBef>
      <a:spcAft>
        <a:spcPct val="0"/>
      </a:spcAft>
      <a:buClr>
        <a:schemeClr val="accent2"/>
      </a:buClr>
      <a:buFont typeface="Wingdings" pitchFamily="2" charset="2"/>
      <a:defRPr sz="2000" b="1" i="1" kern="1200">
        <a:solidFill>
          <a:schemeClr val="tx1"/>
        </a:solidFill>
        <a:latin typeface="Verdana" pitchFamily="34" charset="0"/>
        <a:ea typeface="ＭＳ Ｐゴシック" pitchFamily="34" charset="-128"/>
        <a:cs typeface="+mn-cs"/>
      </a:defRPr>
    </a:lvl4pPr>
    <a:lvl5pPr marL="1828800" algn="l" rtl="0" eaLnBrk="0" fontAlgn="base" hangingPunct="0">
      <a:spcBef>
        <a:spcPct val="20000"/>
      </a:spcBef>
      <a:spcAft>
        <a:spcPct val="0"/>
      </a:spcAft>
      <a:buClr>
        <a:schemeClr val="accent2"/>
      </a:buClr>
      <a:buFont typeface="Wingdings" pitchFamily="2" charset="2"/>
      <a:defRPr sz="2000" b="1" i="1"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2000" b="1" i="1"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2000" b="1" i="1"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2000" b="1" i="1"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2000" b="1" i="1" kern="1200">
        <a:solidFill>
          <a:schemeClr val="tx1"/>
        </a:solidFill>
        <a:latin typeface="Verdana"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Lau" initials="KL" lastIdx="1" clrIdx="0"/>
  <p:cmAuthor id="1" name="Yi Shi" initials="Y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53" autoAdjust="0"/>
    <p:restoredTop sz="81313" autoAdjust="0"/>
  </p:normalViewPr>
  <p:slideViewPr>
    <p:cSldViewPr>
      <p:cViewPr varScale="1">
        <p:scale>
          <a:sx n="71" d="100"/>
          <a:sy n="71" d="100"/>
        </p:scale>
        <p:origin x="-3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44"/>
    </p:cViewPr>
  </p:sorterViewPr>
  <p:notesViewPr>
    <p:cSldViewPr>
      <p:cViewPr varScale="1">
        <p:scale>
          <a:sx n="101" d="100"/>
          <a:sy n="101" d="100"/>
        </p:scale>
        <p:origin x="-35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ClrTx/>
              <a:buFontTx/>
              <a:buNone/>
              <a:defRPr sz="1200" b="0" i="0">
                <a:latin typeface="Times New Roman" pitchFamily="18" charset="0"/>
              </a:defRPr>
            </a:lvl1pPr>
          </a:lstStyle>
          <a:p>
            <a:pPr>
              <a:defRPr/>
            </a:pPr>
            <a:endParaRPr lang="en-US"/>
          </a:p>
        </p:txBody>
      </p:sp>
      <p:sp>
        <p:nvSpPr>
          <p:cNvPr id="9011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ClrTx/>
              <a:buFontTx/>
              <a:buNone/>
              <a:defRPr sz="1200" b="0" i="0">
                <a:latin typeface="Times New Roman" pitchFamily="18"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011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011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b="0" i="0">
                <a:latin typeface="Times New Roman" pitchFamily="18" charset="0"/>
              </a:defRPr>
            </a:lvl1pPr>
          </a:lstStyle>
          <a:p>
            <a:pPr>
              <a:defRPr/>
            </a:pPr>
            <a:endParaRPr lang="en-US"/>
          </a:p>
        </p:txBody>
      </p:sp>
      <p:sp>
        <p:nvSpPr>
          <p:cNvPr id="9011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b="0" i="0">
                <a:latin typeface="Times New Roman" pitchFamily="18" charset="0"/>
              </a:defRPr>
            </a:lvl1pPr>
          </a:lstStyle>
          <a:p>
            <a:pPr>
              <a:defRPr/>
            </a:pPr>
            <a:fld id="{A149F564-630E-4975-9AE7-6DA69299613B}" type="slidenum">
              <a:rPr lang="en-US"/>
              <a:pPr>
                <a:defRPr/>
              </a:pPr>
              <a:t>‹#›</a:t>
            </a:fld>
            <a:endParaRPr lang="en-US"/>
          </a:p>
        </p:txBody>
      </p:sp>
    </p:spTree>
    <p:extLst>
      <p:ext uri="{BB962C8B-B14F-4D97-AF65-F5344CB8AC3E}">
        <p14:creationId xmlns:p14="http://schemas.microsoft.com/office/powerpoint/2010/main" val="2635171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8627318C-A849-4F87-B389-1D3F230B156E}" type="slidenum">
              <a:rPr lang="en-US" smtClean="0"/>
              <a:pPr/>
              <a:t>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Denote </a:t>
            </a:r>
            <a:r>
              <a:rPr lang="en-US" dirty="0" err="1" smtClean="0"/>
              <a:t>d_h</a:t>
            </a:r>
            <a:r>
              <a:rPr lang="en-US" baseline="0" dirty="0" smtClean="0"/>
              <a:t>  as the achieved distortion when only h description is </a:t>
            </a:r>
            <a:r>
              <a:rPr lang="en-US" baseline="0" dirty="0" err="1" smtClean="0"/>
              <a:t>receivedm</a:t>
            </a:r>
            <a:r>
              <a:rPr lang="en-US" baseline="0" dirty="0" smtClean="0"/>
              <a:t> h=1,2, and d_0 the distortion when both description are received.</a:t>
            </a:r>
          </a:p>
          <a:p>
            <a:r>
              <a:rPr lang="en-US" baseline="0" dirty="0" smtClean="0"/>
              <a:t>Denote </a:t>
            </a:r>
            <a:r>
              <a:rPr lang="en-US" baseline="0" dirty="0" err="1" smtClean="0"/>
              <a:t>R_h</a:t>
            </a:r>
            <a:r>
              <a:rPr lang="en-US" baseline="0" dirty="0" smtClean="0"/>
              <a:t> as the rate in bits/pixel of description h, h=1,2.</a:t>
            </a:r>
          </a:p>
          <a:p>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formulation does</a:t>
            </a:r>
            <a:r>
              <a:rPr lang="en-US" baseline="0" dirty="0" smtClean="0"/>
              <a:t> not depend on any specific distortion-rate function.</a:t>
            </a:r>
          </a:p>
          <a:p>
            <a:r>
              <a:rPr lang="en-US" baseline="0" dirty="0" smtClean="0"/>
              <a:t>A more accurate distortion-rate function for MD video could be incorporated into our formulation and it should be available in the </a:t>
            </a:r>
            <a:r>
              <a:rPr lang="en-US" baseline="0" dirty="0" err="1" smtClean="0"/>
              <a:t>furture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 video with coding rate f frames/s and a resolution</a:t>
            </a:r>
            <a:r>
              <a:rPr lang="en-US" baseline="0" dirty="0" smtClean="0"/>
              <a:t> of W *V pixels/frame, we have \rho=1/(\kappa*W*V*f), where \kappa is a constant determined by the </a:t>
            </a:r>
            <a:r>
              <a:rPr lang="en-US" baseline="0" dirty="0" err="1" smtClean="0"/>
              <a:t>chroma</a:t>
            </a:r>
            <a:r>
              <a:rPr lang="en-US" baseline="0" dirty="0" smtClean="0"/>
              <a:t> sub-sampling scheme.</a:t>
            </a:r>
          </a:p>
          <a:p>
            <a:endParaRPr lang="en-US" baseline="0" dirty="0" smtClean="0"/>
          </a:p>
          <a:p>
            <a:r>
              <a:rPr lang="en-US" baseline="0" dirty="0" smtClean="0"/>
              <a:t>The first case for the rates is for when the joint links are not bottleneck of the paths.</a:t>
            </a:r>
          </a:p>
          <a:p>
            <a:r>
              <a:rPr lang="en-US" baseline="0" dirty="0" smtClean="0"/>
              <a:t>The second case is when one of the links is the bottleneck of both paths.</a:t>
            </a:r>
          </a:p>
          <a:p>
            <a:endParaRPr lang="en-US" baseline="0" dirty="0" smtClean="0"/>
          </a:p>
          <a:p>
            <a:r>
              <a:rPr lang="en-US" baseline="0" dirty="0" smtClean="0"/>
              <a:t>In the latter case, we assign the bandwidth to the paths by splitting the bandwidth of the shared bottleneck link in proportion to the mean success probabilities of the two paths, while an alternative approach is to split the bandwidth evenly for balanced description.</a:t>
            </a:r>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no packet loss when the link is in the “up” state; all packets are drooped when the link is in the “down” state.</a:t>
            </a:r>
          </a:p>
          <a:p>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K</a:t>
            </a:r>
            <a:r>
              <a:rPr lang="en-US" baseline="0" dirty="0" smtClean="0"/>
              <a:t> shared links, the aggregate failure process of these links is a Markov process with 2^K states.</a:t>
            </a:r>
          </a:p>
          <a:p>
            <a:r>
              <a:rPr lang="en-US" baseline="0" dirty="0" smtClean="0"/>
              <a:t>In order to simply the computation, we follow the well-know </a:t>
            </a:r>
            <a:r>
              <a:rPr lang="en-US" baseline="0" dirty="0" err="1" smtClean="0"/>
              <a:t>Fitchman</a:t>
            </a:r>
            <a:r>
              <a:rPr lang="en-US" baseline="0" dirty="0" smtClean="0"/>
              <a:t> </a:t>
            </a:r>
            <a:r>
              <a:rPr lang="en-US" baseline="0" dirty="0" err="1" smtClean="0"/>
              <a:t>modl</a:t>
            </a:r>
            <a:r>
              <a:rPr lang="en-US" baseline="0" dirty="0" smtClean="0"/>
              <a:t> to model the aggregate process as an on-off process.</a:t>
            </a:r>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x^h</a:t>
            </a:r>
            <a:r>
              <a:rPr lang="en-US" dirty="0" smtClean="0"/>
              <a:t>_{</a:t>
            </a:r>
            <a:r>
              <a:rPr lang="en-US" dirty="0" err="1" smtClean="0"/>
              <a:t>ij</a:t>
            </a:r>
            <a:r>
              <a:rPr lang="en-US" dirty="0" smtClean="0"/>
              <a:t>}=1 if {</a:t>
            </a:r>
            <a:r>
              <a:rPr lang="en-US" dirty="0" err="1" smtClean="0"/>
              <a:t>i</a:t>
            </a:r>
            <a:r>
              <a:rPr lang="en-US" dirty="0" smtClean="0"/>
              <a:t>, j} \in \</a:t>
            </a:r>
            <a:r>
              <a:rPr lang="en-US" dirty="0" err="1" smtClean="0"/>
              <a:t>mathcal</a:t>
            </a:r>
            <a:r>
              <a:rPr lang="en-US" baseline="0" dirty="0" smtClean="0"/>
              <a:t> </a:t>
            </a:r>
            <a:r>
              <a:rPr lang="en-US" baseline="0" dirty="0" err="1" smtClean="0"/>
              <a:t>P_h</a:t>
            </a:r>
            <a:r>
              <a:rPr lang="en-US" baseline="0" dirty="0" smtClean="0"/>
              <a:t>; =0; otherwise</a:t>
            </a:r>
          </a:p>
          <a:p>
            <a:endParaRPr lang="en-US" baseline="0" dirty="0" smtClean="0"/>
          </a:p>
          <a:p>
            <a:r>
              <a:rPr lang="en-US" baseline="0" dirty="0" err="1" smtClean="0"/>
              <a:t>x^h</a:t>
            </a:r>
            <a:r>
              <a:rPr lang="en-US" baseline="0" dirty="0" smtClean="0"/>
              <a:t>_{</a:t>
            </a:r>
            <a:r>
              <a:rPr lang="en-US" baseline="0" dirty="0" err="1" smtClean="0"/>
              <a:t>ij</a:t>
            </a:r>
            <a:r>
              <a:rPr lang="en-US" baseline="0" dirty="0" smtClean="0"/>
              <a:t>} are binary optimization variables. </a:t>
            </a:r>
          </a:p>
          <a:p>
            <a:endParaRPr lang="en-US" baseline="0" dirty="0" smtClean="0"/>
          </a:p>
          <a:p>
            <a:r>
              <a:rPr lang="en-US" baseline="0" dirty="0" smtClean="0"/>
              <a:t>For a given pair of paths, the average video distortion D is determined by the end-to-end statistics and correlation of the paths.</a:t>
            </a:r>
          </a:p>
          <a:p>
            <a:r>
              <a:rPr lang="en-US" baseline="0" dirty="0" smtClean="0"/>
              <a:t>Different statistics of a given pair of path lead to different video distortion.</a:t>
            </a:r>
          </a:p>
          <a:p>
            <a:r>
              <a:rPr lang="en-US" baseline="0" dirty="0" smtClean="0"/>
              <a:t>Specifically, the larger the end-to-end bandwidth is, the higher the video rate is, and the smaller distortion is with a lower end-to-end loss rate, fewer video framers will be corrupted.</a:t>
            </a:r>
          </a:p>
          <a:p>
            <a:endParaRPr lang="en-US" baseline="0" dirty="0" smtClean="0"/>
          </a:p>
          <a:p>
            <a:r>
              <a:rPr lang="en-US" baseline="0" dirty="0" smtClean="0"/>
              <a:t>The objective function is a highly complex ratio of high-order exponentials of the x-variables.</a:t>
            </a:r>
          </a:p>
          <a:p>
            <a:r>
              <a:rPr lang="en-US" baseline="0" dirty="0" smtClean="0"/>
              <a:t>The objective evaluation of a pair of paths involves identifying the joint and disjoint portions, which is only possible when both paths are completely determined.</a:t>
            </a:r>
          </a:p>
          <a:p>
            <a:endParaRPr lang="en-US" baseline="0" dirty="0" smtClean="0"/>
          </a:p>
          <a:p>
            <a:pPr eaLnBrk="1" hangingPunct="1"/>
            <a:r>
              <a:rPr lang="en-US" altLang="zh-CN" sz="1800" dirty="0" smtClean="0"/>
              <a:t>[Sherali1998], </a:t>
            </a:r>
            <a:r>
              <a:rPr lang="en-US" dirty="0" err="1" smtClean="0"/>
              <a:t>Sherali</a:t>
            </a:r>
            <a:r>
              <a:rPr lang="en-US" dirty="0" smtClean="0"/>
              <a:t> </a:t>
            </a:r>
            <a:r>
              <a:rPr lang="en-US" i="1" dirty="0" smtClean="0"/>
              <a:t>et al</a:t>
            </a:r>
            <a:r>
              <a:rPr lang="en-US" dirty="0" smtClean="0"/>
              <a:t>. considered a problem that seeks a pair of disjoint paths in a network such that the total travel time over the paths is minimized, where the travel time on a link might be either a constant, or a non-decreasing (or unstructured) function of the</a:t>
            </a:r>
          </a:p>
          <a:p>
            <a:pPr eaLnBrk="1" hangingPunct="1"/>
            <a:r>
              <a:rPr lang="en-US" dirty="0" smtClean="0"/>
              <a:t>time spent on the previous links traversed. Even for a simple special case where all the links except one have a constant travel time (and hence linear objective terms), this problem is shown to be NP-hard. Our problem has much more complex relationships pertaining to the contribution of each individual link to the objective function, which depends in general on the other links that are included in a fashion that has no particular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 are population-based</a:t>
            </a:r>
            <a:r>
              <a:rPr lang="en-US" baseline="0" dirty="0" smtClean="0"/>
              <a:t> </a:t>
            </a:r>
            <a:r>
              <a:rPr lang="en-US" baseline="0" dirty="0" err="1" smtClean="0"/>
              <a:t>metaheuristic</a:t>
            </a:r>
            <a:r>
              <a:rPr lang="en-US" baseline="0" dirty="0" smtClean="0"/>
              <a:t> inspired by the survival-of-the-fittest principle.</a:t>
            </a:r>
          </a:p>
          <a:p>
            <a:r>
              <a:rPr lang="en-US" baseline="0" dirty="0" smtClean="0"/>
              <a:t>The survival-of-the-fittest principle ensures that the overall quality of the population improves as the algorithm progresses from one generation to the next.</a:t>
            </a:r>
          </a:p>
          <a:p>
            <a:r>
              <a:rPr lang="en-US" baseline="0" dirty="0" smtClean="0"/>
              <a:t>It has the intrinsic strength of dealing with a set of solutions at each step, rather than working with a single, current solution.</a:t>
            </a:r>
          </a:p>
          <a:p>
            <a:endParaRPr lang="en-US" baseline="0" dirty="0" smtClean="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simple approach generating feasible solution as initial solution would be to randomly append feasible elements to a partial solution.</a:t>
            </a:r>
          </a:p>
          <a:p>
            <a:endParaRPr lang="en-US" dirty="0" smtClean="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Dashed lines in the left figure represent</a:t>
            </a:r>
            <a:r>
              <a:rPr lang="en-US" baseline="0" dirty="0" smtClean="0"/>
              <a:t> the wireless links</a:t>
            </a:r>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fitness</a:t>
            </a:r>
            <a:r>
              <a:rPr lang="en-US" baseline="0" dirty="0" smtClean="0"/>
              <a:t> function of an individual should be closely related to its objective function value (the total distortion  D). </a:t>
            </a:r>
          </a:p>
          <a:p>
            <a:r>
              <a:rPr lang="en-US" baseline="0" dirty="0" smtClean="0"/>
              <a:t>Since the objective function is to minimize the average distortion, we have adopted a fitness function that is defined as the inverse of the distortion value.</a:t>
            </a:r>
          </a:p>
          <a:p>
            <a:endParaRPr lang="en-US" baseline="0" dirty="0" smtClean="0"/>
          </a:p>
          <a:p>
            <a:r>
              <a:rPr lang="en-US" baseline="0" dirty="0" smtClean="0"/>
              <a:t>For selection, we can use the popular Tournament selection scheme, which randomly chooses some individuals from the population each time, then selects the best of these individuals in terms of their fitness values.</a:t>
            </a:r>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Crossover mimics the genetic mechanism of reproduction in the natural world, in which genes from parents are recombined and passed to offspring. </a:t>
            </a:r>
          </a:p>
          <a:p>
            <a:endParaRPr lang="en-US" dirty="0" smtClean="0"/>
          </a:p>
          <a:p>
            <a:r>
              <a:rPr lang="en-US" dirty="0" smtClean="0"/>
              <a:t>In this example,</a:t>
            </a:r>
            <a:r>
              <a:rPr lang="en-US" baseline="0" dirty="0" smtClean="0"/>
              <a:t> two parent individuals x_1=[P1, P2] and x_2=[P3, P4,], we could randomly pick a session, say session 2 (P2 in x_1 and P3 in x_2). </a:t>
            </a:r>
          </a:p>
          <a:p>
            <a:r>
              <a:rPr lang="en-US" baseline="0" dirty="0" smtClean="0"/>
              <a:t>We select the first common node exist in P2, node 5 (not source or destination node). </a:t>
            </a:r>
          </a:p>
          <a:p>
            <a:r>
              <a:rPr lang="en-US" baseline="0" dirty="0" smtClean="0"/>
              <a:t>We can then concatenate the nodes {1, 2, 5} from P2 with the nodes {8, 9} in P3 to produce a new path P23. Likewise, we can concatenate the nodes {1, 4, 5} from P3 with the nodes {7, 8, 9} in P2 to produce a new path P32.</a:t>
            </a:r>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 of the mutation operation is to diversity the genes of the current population, which helps prevent the solution from being trapped</a:t>
            </a:r>
            <a:r>
              <a:rPr lang="en-US" baseline="0" dirty="0" smtClean="0"/>
              <a:t> in a local optimum.</a:t>
            </a:r>
          </a:p>
          <a:p>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GA is terminated after a predefined number of generations or after a </a:t>
            </a:r>
            <a:r>
              <a:rPr lang="en-US" baseline="0" dirty="0" err="1" smtClean="0"/>
              <a:t>prespecified</a:t>
            </a:r>
            <a:r>
              <a:rPr lang="en-US" baseline="0" dirty="0" smtClean="0"/>
              <a:t> computation time.</a:t>
            </a:r>
          </a:p>
          <a:p>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compare the GA solutions to the global optimal solutions computed by exhaustive search (Global Opt), for small networks.</a:t>
            </a:r>
          </a:p>
          <a:p>
            <a:r>
              <a:rPr lang="en-US" baseline="0" dirty="0" smtClean="0"/>
              <a:t>The solution found by GA are very close to the global optimum in all cases.</a:t>
            </a:r>
          </a:p>
          <a:p>
            <a:r>
              <a:rPr lang="en-US" baseline="0" dirty="0" smtClean="0"/>
              <a:t>In addition, the standard deviation of the 30 GA results for the small network is very small.</a:t>
            </a:r>
          </a:p>
          <a:p>
            <a:endParaRPr lang="en-US" baseline="0" dirty="0" smtClean="0"/>
          </a:p>
          <a:p>
            <a:r>
              <a:rPr lang="en-US" baseline="0" dirty="0" smtClean="0"/>
              <a:t>The average computation time for GA is 0.29s for the 10-node network (about 60 generations) and 0.39s for the 15-node network (about 70 generation)</a:t>
            </a:r>
          </a:p>
          <a:p>
            <a:r>
              <a:rPr lang="en-US" baseline="0" dirty="0" smtClean="0"/>
              <a:t>For exhaustive search, the average computational time is 58.7s for 10-node case and 1877s for the 15-node case.</a:t>
            </a:r>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implement two representative trajectory</a:t>
            </a:r>
            <a:r>
              <a:rPr lang="en-US" baseline="0" dirty="0" smtClean="0"/>
              <a:t> </a:t>
            </a:r>
            <a:r>
              <a:rPr lang="en-US" baseline="0" dirty="0" err="1" smtClean="0"/>
              <a:t>metaheuristic</a:t>
            </a:r>
            <a:r>
              <a:rPr lang="en-US" baseline="0" dirty="0" smtClean="0"/>
              <a:t> methods, namely, SA and 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geometric cooling schedule for the SA implementation with a decay coefficient 0.99.</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TS implementation, we choose a </a:t>
            </a:r>
            <a:r>
              <a:rPr lang="en-US" baseline="0" dirty="0" err="1" smtClean="0"/>
              <a:t>tabu</a:t>
            </a:r>
            <a:r>
              <a:rPr lang="en-US" baseline="0" dirty="0" smtClean="0"/>
              <a:t> list of 5 for small network and 10 for large network.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Upon termination, GA has evolved 210 generations in left figure and 75 generation in the right figure;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SA ran for 1500 iterations  in left figure and 700 generation in the right figure;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TS ran for 1050 iterations in left figure and 550 generation in the right figure.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both network, GA quickly converges to the global optimal in 10-node network, while SA and TS are trapped at local optima.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addition to providing better solution, another strength of GA over trajectory methods is that multiple “good” solution can be found after a 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initial temperature T in SA to 1 and the temperature decaying ratio r to 0.5.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t>
            </a:r>
            <a:r>
              <a:rPr lang="en-US" baseline="0" dirty="0" err="1" smtClean="0"/>
              <a:t>tabu</a:t>
            </a:r>
            <a:r>
              <a:rPr lang="en-US" baseline="0" dirty="0" smtClean="0"/>
              <a:t> tenure for the TS implementation is chosen to be 5-units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decoding deadline  is set to 0.1s for the 11-node network simulations and 0.5s for the 50-node network simulations.</a:t>
            </a:r>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implement two popular network-centric</a:t>
            </a:r>
            <a:r>
              <a:rPr lang="en-US" baseline="0" dirty="0" smtClean="0"/>
              <a:t> multipath routing algorithm, namely k-shortest path routing (with k=2 or 2-SP) and disjoint path routing, Disjoint </a:t>
            </a:r>
            <a:r>
              <a:rPr lang="en-US" baseline="0" dirty="0" err="1" smtClean="0"/>
              <a:t>Pathset</a:t>
            </a:r>
            <a:r>
              <a:rPr lang="en-US" baseline="0" dirty="0" smtClean="0"/>
              <a:t> Selection Protocol (DPSP).</a:t>
            </a:r>
          </a:p>
          <a:p>
            <a:endParaRPr lang="en-US" baseline="0" dirty="0" smtClean="0"/>
          </a:p>
          <a:p>
            <a:r>
              <a:rPr lang="en-US" baseline="0" dirty="0" smtClean="0"/>
              <a:t>The quality of the paths found by these three algorithms are present in the Table.</a:t>
            </a:r>
          </a:p>
          <a:p>
            <a:r>
              <a:rPr lang="en-US" baseline="0" dirty="0" smtClean="0"/>
              <a:t>The 2-SP algorithm has the worst performance in terms of oath success probabilities.</a:t>
            </a:r>
          </a:p>
          <a:p>
            <a:r>
              <a:rPr lang="en-US" baseline="0" dirty="0" smtClean="0"/>
              <a:t>DPSP algorithm has an improved success probability performance since it uses link success probabilities in routing. However it may sacrifice path bandwidth while pursing low loss paths.</a:t>
            </a:r>
          </a:p>
          <a:p>
            <a:r>
              <a:rPr lang="en-US" baseline="0" dirty="0" smtClean="0"/>
              <a:t>Our GA-based routing yields paths with much higher end-to-end success probabilities and end-to-end bandwidths, resulting in greatly improved video quality.</a:t>
            </a:r>
          </a:p>
          <a:p>
            <a:endParaRPr lang="en-US" baseline="0" dirty="0" smtClean="0"/>
          </a:p>
          <a:p>
            <a:r>
              <a:rPr lang="en-US" baseline="0" dirty="0" smtClean="0"/>
              <a:t>The PNSR curves of the received video frames are shown in these two figures.</a:t>
            </a:r>
          </a:p>
          <a:p>
            <a:r>
              <a:rPr lang="en-US" baseline="0" dirty="0" smtClean="0"/>
              <a:t>The PNSR cure obtained by GA is well above those obtained by the aforementioned network-centric routing approaches</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Physical science: When a metal in a melted state is cooled down, the metal atoms try to stabilize to low energy state to form a pure crystal. If the cooling process is slow, possibly the metal can reach the state of minimum energy; otherwise, it may reach a state with higher energy.</a:t>
            </a:r>
          </a:p>
          <a:p>
            <a:endParaRPr lang="en-US" dirty="0" smtClean="0"/>
          </a:p>
          <a:p>
            <a:r>
              <a:rPr lang="en-US" dirty="0" smtClean="0"/>
              <a:t>Analogous to the metal annealing, the basic idea of SA is to find an optimal solution for an optimization problem (corresponding to the minimum energy) by a series of improving moves (corresponding to the cooling process).</a:t>
            </a:r>
          </a:p>
          <a:p>
            <a:endParaRPr lang="en-US" baseline="0" dirty="0" smtClean="0"/>
          </a:p>
          <a:p>
            <a:r>
              <a:rPr lang="en-US" baseline="0" dirty="0" smtClean="0"/>
              <a:t>The performance of SA is sensitive to the initial solution and the neighborhood structure.</a:t>
            </a:r>
          </a:p>
          <a:p>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survival-of-the-fittest principle ensures that the overall quality of the population increases as the algorithm progresses from on generation to the next.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After evaluation,</a:t>
            </a:r>
            <a:r>
              <a:rPr lang="en-US" baseline="0" dirty="0" smtClean="0"/>
              <a:t> if current individuals meet some terminating condition, then we can terminate and return the best individual as the final solution.</a:t>
            </a:r>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Multiple description</a:t>
            </a:r>
            <a:r>
              <a:rPr lang="en-US" baseline="0" dirty="0" smtClean="0"/>
              <a:t> coding has become a popular coding technique for media streaming.</a:t>
            </a:r>
          </a:p>
          <a:p>
            <a:endParaRPr lang="en-US" baseline="0" dirty="0" smtClean="0"/>
          </a:p>
          <a:p>
            <a:r>
              <a:rPr lang="en-US" baseline="0" dirty="0" smtClean="0"/>
              <a:t>With MD coding, multiple streams (or description) are generated for a video source and any received subset of these streams can be used to reconstruct the original video.</a:t>
            </a:r>
          </a:p>
          <a:p>
            <a:r>
              <a:rPr lang="en-US" baseline="0" dirty="0" smtClean="0"/>
              <a:t>Further, the quality of received video commensurate with the number of received descriptions.</a:t>
            </a:r>
          </a:p>
          <a:p>
            <a:r>
              <a:rPr lang="en-US" baseline="0" dirty="0" smtClean="0"/>
              <a:t>Therefore,…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Routing is one of these most important factor that affects the video quality.</a:t>
            </a:r>
          </a:p>
          <a:p>
            <a:r>
              <a:rPr lang="en-US" baseline="0" dirty="0" smtClean="0"/>
              <a:t>We study the problem of multipath routing for double description video in wireless ad hoc network.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assume that the nodes are reliable during the video session, but links may fail with certain probabilities.</a:t>
            </a:r>
          </a:p>
          <a:p>
            <a:endParaRPr lang="en-US" baseline="0" dirty="0" smtClean="0"/>
          </a:p>
          <a:p>
            <a:r>
              <a:rPr lang="en-US" baseline="0" dirty="0" smtClean="0"/>
              <a:t>The orthogonal channel are used  among the links so that interference among links can be effectively management by proper channel assignment.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149F564-630E-4975-9AE7-6DA69299613B}"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02E3EE9-4A97-4660-8700-FEF0752D2A5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54BAE6A-C3F2-4277-B884-ED836E43F0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D922404-451F-4DBF-AE04-7136EBCAC40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spcBef>
                <a:spcPct val="0"/>
              </a:spcBef>
              <a:buClrTx/>
              <a:buFontTx/>
              <a:buNone/>
              <a:defRPr/>
            </a:pPr>
            <a:endParaRPr lang="en-US" sz="1800" b="0" i="0"/>
          </a:p>
        </p:txBody>
      </p:sp>
      <p:sp>
        <p:nvSpPr>
          <p:cNvPr id="86018"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smtClean="0"/>
              <a:t>Click to edit Master title style</a:t>
            </a:r>
          </a:p>
        </p:txBody>
      </p:sp>
      <p:sp>
        <p:nvSpPr>
          <p:cNvPr id="8601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smtClean="0"/>
              <a:t>Click to edit Master subtitle style</a:t>
            </a:r>
          </a:p>
        </p:txBody>
      </p:sp>
      <p:sp>
        <p:nvSpPr>
          <p:cNvPr id="5" name="Date Placeholder 4"/>
          <p:cNvSpPr>
            <a:spLocks noGrp="1" noChangeArrowheads="1"/>
          </p:cNvSpPr>
          <p:nvPr>
            <p:ph type="dt" sz="half" idx="10"/>
          </p:nvPr>
        </p:nvSpPr>
        <p:spPr bwMode="auto">
          <a:xfrm>
            <a:off x="6858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sz="1200" b="0" i="0"/>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bwMode="auto">
          <a:xfrm>
            <a:off x="65532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200" b="0" i="0"/>
            </a:lvl1pPr>
          </a:lstStyle>
          <a:p>
            <a:pPr>
              <a:defRPr/>
            </a:pPr>
            <a:fld id="{EFC4F67E-EAA6-4375-BC1A-85088FD3F1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9D489D3-1796-428C-B496-3A944B5D9B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965D7FB-5ECE-434B-ADC9-C24F0EC6DD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C901A4E-765C-474F-B77D-98C574ADBF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A567A68E-A3DE-439D-AD2D-F5F5E759A0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1D74C44D-DE82-43BE-B132-27101AD4C2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9E9627B9-8446-4239-A19B-4BF96B407D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2FEAF6C-1264-4A20-BC92-DCBE75FC32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EB8E556-2AA3-486B-A9B8-A361BF7E4D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spcBef>
                <a:spcPct val="0"/>
              </a:spcBef>
              <a:buClrTx/>
              <a:buFontTx/>
              <a:buNone/>
              <a:defRPr/>
            </a:pPr>
            <a:endParaRPr lang="en-US" sz="1800" b="0" i="0"/>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p:spPr>
        <p:txBody>
          <a:bodyPr/>
          <a:lstStyle/>
          <a:p>
            <a:pPr>
              <a:spcBef>
                <a:spcPct val="0"/>
              </a:spcBef>
              <a:buClrTx/>
              <a:buFontTx/>
              <a:buNone/>
              <a:defRPr/>
            </a:pPr>
            <a:endParaRPr lang="en-US" sz="1800" b="0" i="0"/>
          </a:p>
        </p:txBody>
      </p:sp>
      <p:sp>
        <p:nvSpPr>
          <p:cNvPr id="84998" name="Rectangle 6"/>
          <p:cNvSpPr>
            <a:spLocks noGrp="1" noChangeArrowheads="1"/>
          </p:cNvSpPr>
          <p:nvPr>
            <p:ph type="dt" sz="half" idx="2"/>
          </p:nvPr>
        </p:nvSpPr>
        <p:spPr bwMode="auto">
          <a:xfrm>
            <a:off x="609600" y="6245225"/>
            <a:ext cx="1981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sz="1200" b="0" i="0"/>
            </a:lvl1pPr>
          </a:lstStyle>
          <a:p>
            <a:pPr>
              <a:defRPr/>
            </a:pPr>
            <a:endParaRPr lang="en-US"/>
          </a:p>
        </p:txBody>
      </p:sp>
      <p:sp>
        <p:nvSpPr>
          <p:cNvPr id="84999" name="Rectangle 7"/>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sz="1200" b="0" i="0"/>
            </a:lvl1pPr>
          </a:lstStyle>
          <a:p>
            <a:pPr>
              <a:defRPr/>
            </a:pPr>
            <a:endParaRPr lang="en-US"/>
          </a:p>
        </p:txBody>
      </p:sp>
      <p:sp>
        <p:nvSpPr>
          <p:cNvPr id="85000" name="Rectangle 8"/>
          <p:cNvSpPr>
            <a:spLocks noGrp="1" noChangeArrowheads="1"/>
          </p:cNvSpPr>
          <p:nvPr>
            <p:ph type="sldNum" sz="quarter" idx="4"/>
          </p:nvPr>
        </p:nvSpPr>
        <p:spPr bwMode="auto">
          <a:xfrm>
            <a:off x="6553200" y="6245225"/>
            <a:ext cx="1981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200" b="0" i="0"/>
            </a:lvl1pPr>
          </a:lstStyle>
          <a:p>
            <a:pPr>
              <a:defRPr/>
            </a:pPr>
            <a:fld id="{67F560C3-2ACE-414B-A1E0-483E2A94CB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ＭＳ Ｐゴシック" pitchFamily="34" charset="-128"/>
        </a:defRPr>
      </a:lvl2pPr>
      <a:lvl3pPr algn="l" rtl="0" eaLnBrk="0" fontAlgn="base" hangingPunct="0">
        <a:spcBef>
          <a:spcPct val="0"/>
        </a:spcBef>
        <a:spcAft>
          <a:spcPct val="0"/>
        </a:spcAft>
        <a:defRPr sz="3800">
          <a:solidFill>
            <a:schemeClr val="tx2"/>
          </a:solidFill>
          <a:latin typeface="Verdana" pitchFamily="34" charset="0"/>
          <a:ea typeface="ＭＳ Ｐゴシック" pitchFamily="34" charset="-128"/>
        </a:defRPr>
      </a:lvl3pPr>
      <a:lvl4pPr algn="l" rtl="0" eaLnBrk="0" fontAlgn="base" hangingPunct="0">
        <a:spcBef>
          <a:spcPct val="0"/>
        </a:spcBef>
        <a:spcAft>
          <a:spcPct val="0"/>
        </a:spcAft>
        <a:defRPr sz="3800">
          <a:solidFill>
            <a:schemeClr val="tx2"/>
          </a:solidFill>
          <a:latin typeface="Verdana" pitchFamily="34" charset="0"/>
          <a:ea typeface="ＭＳ Ｐゴシック" pitchFamily="34" charset="-128"/>
        </a:defRPr>
      </a:lvl4pPr>
      <a:lvl5pPr algn="l" rtl="0" eaLnBrk="0" fontAlgn="base" hangingPunct="0">
        <a:spcBef>
          <a:spcPct val="0"/>
        </a:spcBef>
        <a:spcAft>
          <a:spcPct val="0"/>
        </a:spcAft>
        <a:defRPr sz="3800">
          <a:solidFill>
            <a:schemeClr val="tx2"/>
          </a:solidFill>
          <a:latin typeface="Verdana" pitchFamily="34" charset="0"/>
          <a:ea typeface="ＭＳ Ｐゴシック" pitchFamily="34" charset="-128"/>
        </a:defRPr>
      </a:lvl5pPr>
      <a:lvl6pPr marL="457200" algn="l" rtl="0" eaLnBrk="0" fontAlgn="base" hangingPunct="0">
        <a:spcBef>
          <a:spcPct val="0"/>
        </a:spcBef>
        <a:spcAft>
          <a:spcPct val="0"/>
        </a:spcAft>
        <a:defRPr sz="3800">
          <a:solidFill>
            <a:schemeClr val="tx2"/>
          </a:solidFill>
          <a:latin typeface="Verdana" pitchFamily="34" charset="0"/>
          <a:ea typeface="ＭＳ Ｐゴシック" pitchFamily="34" charset="-128"/>
        </a:defRPr>
      </a:lvl6pPr>
      <a:lvl7pPr marL="914400" algn="l" rtl="0" eaLnBrk="0" fontAlgn="base" hangingPunct="0">
        <a:spcBef>
          <a:spcPct val="0"/>
        </a:spcBef>
        <a:spcAft>
          <a:spcPct val="0"/>
        </a:spcAft>
        <a:defRPr sz="3800">
          <a:solidFill>
            <a:schemeClr val="tx2"/>
          </a:solidFill>
          <a:latin typeface="Verdana" pitchFamily="34" charset="0"/>
          <a:ea typeface="ＭＳ Ｐゴシック" pitchFamily="34" charset="-128"/>
        </a:defRPr>
      </a:lvl7pPr>
      <a:lvl8pPr marL="1371600" algn="l" rtl="0" eaLnBrk="0" fontAlgn="base" hangingPunct="0">
        <a:spcBef>
          <a:spcPct val="0"/>
        </a:spcBef>
        <a:spcAft>
          <a:spcPct val="0"/>
        </a:spcAft>
        <a:defRPr sz="3800">
          <a:solidFill>
            <a:schemeClr val="tx2"/>
          </a:solidFill>
          <a:latin typeface="Verdana" pitchFamily="34" charset="0"/>
          <a:ea typeface="ＭＳ Ｐゴシック" pitchFamily="34" charset="-128"/>
        </a:defRPr>
      </a:lvl8pPr>
      <a:lvl9pPr marL="1828800" algn="l" rtl="0" eaLnBrk="0" fontAlgn="base" hangingPunct="0">
        <a:spcBef>
          <a:spcPct val="0"/>
        </a:spcBef>
        <a:spcAft>
          <a:spcPct val="0"/>
        </a:spcAft>
        <a:defRPr sz="3800">
          <a:solidFill>
            <a:schemeClr val="tx2"/>
          </a:solidFill>
          <a:latin typeface="Verdana" pitchFamily="34" charset="0"/>
          <a:ea typeface="ＭＳ Ｐゴシック" pitchFamily="34"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n-ea"/>
        </a:defRPr>
      </a:lvl5pPr>
      <a:lvl6pPr marL="25511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n-ea"/>
        </a:defRPr>
      </a:lvl6pPr>
      <a:lvl7pPr marL="30083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n-ea"/>
        </a:defRPr>
      </a:lvl7pPr>
      <a:lvl8pPr marL="34655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n-ea"/>
        </a:defRPr>
      </a:lvl8pPr>
      <a:lvl9pPr marL="39227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5"/>
          <p:cNvSpPr>
            <a:spLocks noGrp="1"/>
          </p:cNvSpPr>
          <p:nvPr>
            <p:ph type="ftr" sz="quarter" idx="3"/>
          </p:nvPr>
        </p:nvSpPr>
        <p:spPr bwMode="auto">
          <a:xfrm>
            <a:off x="457200" y="6248400"/>
            <a:ext cx="8229600" cy="457200"/>
          </a:xfrm>
          <a:prstGeom prst="rect">
            <a:avLst/>
          </a:prstGeom>
          <a:ex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sz="1200" b="0" i="0"/>
            </a:lvl1pPr>
          </a:lstStyle>
          <a:p>
            <a:pPr>
              <a:defRPr/>
            </a:pPr>
            <a:r>
              <a:rPr lang="en-US"/>
              <a:t>ACM MobiHoc 2004	</a:t>
            </a:r>
            <a:fld id="{23F55C32-BD82-44E4-9407-56231F6E5D2D}" type="slidenum">
              <a:rPr lang="en-US"/>
              <a:pPr>
                <a:defRPr/>
              </a:pPr>
              <a:t>‹#›</a:t>
            </a:fld>
            <a:r>
              <a:rPr lang="en-US"/>
              <a:t>	</a:t>
            </a:r>
          </a:p>
        </p:txBody>
      </p:sp>
    </p:spTree>
  </p:cSld>
  <p:clrMap bg1="lt1" tx1="dk1" bg2="lt2" tx2="dk2" accent1="accent1" accent2="accent2" accent3="accent3" accent4="accent4" accent5="accent5" accent6="accent6" hlink="hlink" folHlink="folHlink"/>
  <p:sldLayoutIdLst>
    <p:sldLayoutId id="2147484000" r:id="rId1"/>
  </p:sldLayoutIdLst>
  <p:hf hdr="0" ftr="0" dt="0"/>
  <p:txStyles>
    <p:titleStyle>
      <a:lvl1pPr algn="l" rtl="0" eaLnBrk="0" fontAlgn="base" hangingPunct="0">
        <a:spcBef>
          <a:spcPct val="0"/>
        </a:spcBef>
        <a:spcAft>
          <a:spcPct val="0"/>
        </a:spcAft>
        <a:defRPr sz="3800">
          <a:solidFill>
            <a:schemeClr val="tx2"/>
          </a:solidFill>
          <a:latin typeface="Arial" charset="0"/>
          <a:ea typeface="+mj-ea"/>
          <a:cs typeface="+mj-cs"/>
        </a:defRPr>
      </a:lvl1pPr>
      <a:lvl2pPr algn="l" rtl="0" eaLnBrk="0" fontAlgn="base" hangingPunct="0">
        <a:spcBef>
          <a:spcPct val="0"/>
        </a:spcBef>
        <a:spcAft>
          <a:spcPct val="0"/>
        </a:spcAft>
        <a:defRPr sz="3800">
          <a:solidFill>
            <a:schemeClr val="tx2"/>
          </a:solidFill>
          <a:latin typeface="Arial" charset="0"/>
          <a:ea typeface="ＭＳ Ｐゴシック" pitchFamily="34" charset="-128"/>
        </a:defRPr>
      </a:lvl2pPr>
      <a:lvl3pPr algn="l" rtl="0" eaLnBrk="0" fontAlgn="base" hangingPunct="0">
        <a:spcBef>
          <a:spcPct val="0"/>
        </a:spcBef>
        <a:spcAft>
          <a:spcPct val="0"/>
        </a:spcAft>
        <a:defRPr sz="3800">
          <a:solidFill>
            <a:schemeClr val="tx2"/>
          </a:solidFill>
          <a:latin typeface="Arial" charset="0"/>
          <a:ea typeface="ＭＳ Ｐゴシック" pitchFamily="34" charset="-128"/>
        </a:defRPr>
      </a:lvl3pPr>
      <a:lvl4pPr algn="l" rtl="0" eaLnBrk="0" fontAlgn="base" hangingPunct="0">
        <a:spcBef>
          <a:spcPct val="0"/>
        </a:spcBef>
        <a:spcAft>
          <a:spcPct val="0"/>
        </a:spcAft>
        <a:defRPr sz="3800">
          <a:solidFill>
            <a:schemeClr val="tx2"/>
          </a:solidFill>
          <a:latin typeface="Arial" charset="0"/>
          <a:ea typeface="ＭＳ Ｐゴシック" pitchFamily="34" charset="-128"/>
        </a:defRPr>
      </a:lvl4pPr>
      <a:lvl5pPr algn="l" rtl="0" eaLnBrk="0" fontAlgn="base" hangingPunct="0">
        <a:spcBef>
          <a:spcPct val="0"/>
        </a:spcBef>
        <a:spcAft>
          <a:spcPct val="0"/>
        </a:spcAft>
        <a:defRPr sz="3800">
          <a:solidFill>
            <a:schemeClr val="tx2"/>
          </a:solidFill>
          <a:latin typeface="Arial" charset="0"/>
          <a:ea typeface="ＭＳ Ｐゴシック" pitchFamily="34" charset="-128"/>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Arial" charset="0"/>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Arial" charset="0"/>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Arial" charset="0"/>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Arial" charset="0"/>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Arial" charset="0"/>
          <a:ea typeface="+mn-ea"/>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3" Type="http://schemas.openxmlformats.org/officeDocument/2006/relationships/notesSlide" Target="../notesSlides/notesSlide9.xml"/><Relationship Id="rId7" Type="http://schemas.openxmlformats.org/officeDocument/2006/relationships/oleObject" Target="../embeddings/oleObject2.bin"/><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6.bin"/><Relationship Id="rId5" Type="http://schemas.openxmlformats.org/officeDocument/2006/relationships/oleObject" Target="../embeddings/oleObject1.bin"/><Relationship Id="rId15" Type="http://schemas.openxmlformats.org/officeDocument/2006/relationships/oleObject" Target="../embeddings/oleObject10.bin"/><Relationship Id="rId10" Type="http://schemas.openxmlformats.org/officeDocument/2006/relationships/oleObject" Target="../embeddings/oleObject5.bin"/><Relationship Id="rId4" Type="http://schemas.openxmlformats.org/officeDocument/2006/relationships/image" Target="../media/image1.gif"/><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gif"/><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ln>
            <a:miter lim="800000"/>
            <a:headEnd/>
            <a:tailEnd/>
          </a:ln>
        </p:spPr>
        <p:txBody>
          <a:bodyPr/>
          <a:lstStyle/>
          <a:p>
            <a:fld id="{98C4DDB2-62CC-4804-874C-7BF69F4B38F5}" type="slidenum">
              <a:rPr lang="en-US" smtClean="0"/>
              <a:pPr/>
              <a:t>1</a:t>
            </a:fld>
            <a:endParaRPr lang="en-US" smtClean="0"/>
          </a:p>
        </p:txBody>
      </p:sp>
      <p:sp>
        <p:nvSpPr>
          <p:cNvPr id="7171" name="Rectangle 2"/>
          <p:cNvSpPr>
            <a:spLocks noGrp="1" noChangeArrowheads="1"/>
          </p:cNvSpPr>
          <p:nvPr>
            <p:ph type="ctrTitle"/>
          </p:nvPr>
        </p:nvSpPr>
        <p:spPr/>
        <p:txBody>
          <a:bodyPr/>
          <a:lstStyle/>
          <a:p>
            <a:pPr eaLnBrk="1" hangingPunct="1"/>
            <a:r>
              <a:rPr lang="en-US" dirty="0" smtClean="0">
                <a:latin typeface="Verdana" pitchFamily="34" charset="0"/>
              </a:rPr>
              <a:t>Chapter 11</a:t>
            </a:r>
          </a:p>
        </p:txBody>
      </p:sp>
      <p:sp>
        <p:nvSpPr>
          <p:cNvPr id="7172" name="Rectangle 3"/>
          <p:cNvSpPr>
            <a:spLocks noGrp="1" noChangeArrowheads="1"/>
          </p:cNvSpPr>
          <p:nvPr>
            <p:ph type="subTitle" idx="1"/>
          </p:nvPr>
        </p:nvSpPr>
        <p:spPr>
          <a:xfrm>
            <a:off x="533400" y="2514600"/>
            <a:ext cx="7010400" cy="1600200"/>
          </a:xfrm>
        </p:spPr>
        <p:txBody>
          <a:bodyPr/>
          <a:lstStyle/>
          <a:p>
            <a:pPr eaLnBrk="1" hangingPunct="1"/>
            <a:r>
              <a:rPr lang="en-US" sz="3200" dirty="0" err="1" smtClean="0">
                <a:latin typeface="Verdana" pitchFamily="34" charset="0"/>
              </a:rPr>
              <a:t>Metaheuristic</a:t>
            </a:r>
            <a:r>
              <a:rPr lang="en-US" sz="3200" dirty="0" smtClean="0">
                <a:latin typeface="Verdana" pitchFamily="34" charset="0"/>
              </a:rPr>
              <a:t> </a:t>
            </a:r>
            <a:r>
              <a:rPr lang="en-US" sz="3200" dirty="0" smtClean="0">
                <a:latin typeface="Verdana" pitchFamily="34" charset="0"/>
              </a:rPr>
              <a:t>methods</a:t>
            </a:r>
            <a:endParaRPr lang="en-US" sz="3200" dirty="0" smtClean="0">
              <a:latin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10</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0" i="0" kern="0" dirty="0" smtClean="0">
                <a:solidFill>
                  <a:schemeClr val="tx2"/>
                </a:solidFill>
                <a:latin typeface="+mj-lt"/>
                <a:ea typeface="+mj-ea"/>
                <a:cs typeface="+mj-cs"/>
              </a:rPr>
              <a:t>Synopsis</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533401" y="1676400"/>
            <a:ext cx="8382000" cy="4495800"/>
          </a:xfrm>
          <a:prstGeom prst="rect">
            <a:avLst/>
          </a:prstGeom>
        </p:spPr>
        <p:txBody>
          <a:bodyPr/>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Motivation</a:t>
            </a:r>
          </a:p>
          <a:p>
            <a:pPr marL="927100" lvl="1" indent="-469900">
              <a:buClr>
                <a:srgbClr val="C00000"/>
              </a:buClr>
              <a:buFont typeface="Wingdings" pitchFamily="2" charset="2"/>
              <a:buChar char=""/>
              <a:defRPr/>
            </a:pPr>
            <a:r>
              <a:rPr lang="en-US" sz="1800" b="0" i="0" kern="0" dirty="0" smtClean="0">
                <a:latin typeface="+mn-lt"/>
                <a:ea typeface="+mn-ea"/>
              </a:rPr>
              <a:t>Multiple description (MD) video has its potential in ad hoc network</a:t>
            </a:r>
          </a:p>
          <a:p>
            <a:pPr marL="927100" lvl="1" indent="-469900">
              <a:buBlip>
                <a:blip r:embed="rId3"/>
              </a:buBlip>
              <a:defRPr/>
            </a:pPr>
            <a:endParaRPr lang="en-US" sz="800" b="0" i="0" kern="0" dirty="0" smtClean="0">
              <a:latin typeface="+mn-lt"/>
              <a:ea typeface="+mn-ea"/>
            </a:endParaRPr>
          </a:p>
          <a:p>
            <a:pPr marL="469900" indent="-469900">
              <a:buClr>
                <a:srgbClr val="C00000"/>
              </a:buClr>
              <a:buFont typeface="Wingdings" pitchFamily="2" charset="2"/>
              <a:buChar char="o"/>
              <a:defRPr/>
            </a:pPr>
            <a:r>
              <a:rPr lang="en-US" sz="2400" b="0" i="0" kern="0" dirty="0" smtClean="0">
                <a:latin typeface="+mn-lt"/>
                <a:ea typeface="+mn-ea"/>
              </a:rPr>
              <a:t>Objective</a:t>
            </a: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927100" lvl="1" indent="-469900">
              <a:buClr>
                <a:srgbClr val="C00000"/>
              </a:buClr>
              <a:buFont typeface="Wingdings" pitchFamily="2" charset="2"/>
              <a:buChar char=""/>
              <a:defRPr/>
            </a:pPr>
            <a:r>
              <a:rPr kumimoji="0" lang="en-US" sz="1800" b="0" i="0" u="none" strike="noStrike" kern="0" cap="none" spc="0" normalizeH="0" noProof="0" dirty="0" smtClean="0">
                <a:ln>
                  <a:noFill/>
                </a:ln>
                <a:solidFill>
                  <a:schemeClr val="tx1"/>
                </a:solidFill>
                <a:effectLst/>
                <a:uLnTx/>
                <a:uFillTx/>
                <a:latin typeface="+mn-lt"/>
                <a:ea typeface="+mn-ea"/>
                <a:cs typeface="+mn-cs"/>
              </a:rPr>
              <a:t>Optimal multipath routing for double description (DD) video in wireless ad hoc networks</a:t>
            </a:r>
          </a:p>
          <a:p>
            <a:pPr marL="927100" lvl="1" indent="-469900">
              <a:buClr>
                <a:srgbClr val="C00000"/>
              </a:buClr>
              <a:buFont typeface="Wingdings" pitchFamily="2" charset="2"/>
              <a:buChar char=""/>
              <a:defRPr/>
            </a:pPr>
            <a:endParaRPr kumimoji="0" lang="en-US" sz="800" b="0" i="0" u="none" strike="noStrike" kern="0" cap="none" spc="0" normalizeH="0" noProof="0" dirty="0" smtClean="0">
              <a:ln>
                <a:noFill/>
              </a:ln>
              <a:solidFill>
                <a:schemeClr val="tx1"/>
              </a:solidFill>
              <a:effectLst/>
              <a:uLnTx/>
              <a:uFillTx/>
              <a:latin typeface="+mn-lt"/>
              <a:ea typeface="+mn-ea"/>
              <a:cs typeface="+mn-cs"/>
            </a:endParaRPr>
          </a:p>
          <a:p>
            <a:pPr marL="469900" indent="-469900">
              <a:buClr>
                <a:srgbClr val="C00000"/>
              </a:buClr>
              <a:buFont typeface="Wingdings" pitchFamily="2" charset="2"/>
              <a:buChar char="o"/>
              <a:defRPr/>
            </a:pPr>
            <a:r>
              <a:rPr lang="en-US" sz="2400" b="0" i="0" kern="0" dirty="0" smtClean="0">
                <a:latin typeface="+mn-lt"/>
                <a:ea typeface="+mn-ea"/>
              </a:rPr>
              <a:t>Question to be answered</a:t>
            </a:r>
          </a:p>
          <a:p>
            <a:pPr marL="927100" lvl="1" indent="-469900">
              <a:buClr>
                <a:srgbClr val="C00000"/>
              </a:buClr>
              <a:buFont typeface="Wingdings" pitchFamily="2" charset="2"/>
              <a:buChar char="n"/>
              <a:defRPr/>
            </a:pPr>
            <a:r>
              <a:rPr kumimoji="0" lang="en-US" sz="1800" b="0" i="0" u="none" strike="noStrike" kern="0" cap="none" spc="0" normalizeH="0" noProof="0" dirty="0" smtClean="0">
                <a:ln>
                  <a:noFill/>
                </a:ln>
                <a:solidFill>
                  <a:schemeClr val="tx1"/>
                </a:solidFill>
                <a:effectLst/>
                <a:uLnTx/>
                <a:uFillTx/>
                <a:latin typeface="+mn-lt"/>
                <a:ea typeface="+mn-ea"/>
                <a:cs typeface="+mn-cs"/>
              </a:rPr>
              <a:t>Model video distortion and routing behavior</a:t>
            </a:r>
          </a:p>
          <a:p>
            <a:pPr marL="927100" lvl="1" indent="-469900">
              <a:buClr>
                <a:srgbClr val="C00000"/>
              </a:buClr>
              <a:buFont typeface="Wingdings" pitchFamily="2" charset="2"/>
              <a:buChar char="n"/>
              <a:defRPr/>
            </a:pPr>
            <a:r>
              <a:rPr lang="en-US" sz="1800" b="0" i="0" kern="0" dirty="0" smtClean="0">
                <a:latin typeface="+mn-lt"/>
                <a:ea typeface="+mn-ea"/>
              </a:rPr>
              <a:t>Efficient solution procedure</a:t>
            </a:r>
          </a:p>
          <a:p>
            <a:pPr marL="927100" lvl="1" indent="-469900">
              <a:buClr>
                <a:srgbClr val="C00000"/>
              </a:buClr>
              <a:buFont typeface="Wingdings" pitchFamily="2" charset="2"/>
              <a:buChar char="n"/>
              <a:defRPr/>
            </a:pPr>
            <a:r>
              <a:rPr kumimoji="0" lang="en-US" sz="1800" b="0" i="0" u="none" strike="noStrike" kern="0" cap="none" spc="0" normalizeH="0" noProof="0" dirty="0" smtClean="0">
                <a:ln>
                  <a:noFill/>
                </a:ln>
                <a:solidFill>
                  <a:schemeClr val="tx1"/>
                </a:solidFill>
                <a:effectLst/>
                <a:uLnTx/>
                <a:uFillTx/>
                <a:latin typeface="+mn-lt"/>
                <a:ea typeface="+mn-ea"/>
                <a:cs typeface="+mn-cs"/>
              </a:rPr>
              <a:t>Achievable performance</a:t>
            </a:r>
          </a:p>
          <a:p>
            <a:pPr marL="469900" indent="-469900">
              <a:buClr>
                <a:srgbClr val="C00000"/>
              </a:buClr>
              <a:buFont typeface="Wingdings" pitchFamily="2" charset="2"/>
              <a:buChar char="o"/>
              <a:defRPr/>
            </a:pPr>
            <a:endParaRPr kumimoji="0" lang="en-US" b="0" i="0" u="none" strike="noStrike" kern="0" cap="none" spc="0" normalizeH="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11</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0" i="0" kern="0" noProof="0" dirty="0" smtClean="0">
                <a:solidFill>
                  <a:schemeClr val="tx2"/>
                </a:solidFill>
                <a:latin typeface="+mj-lt"/>
                <a:ea typeface="+mj-ea"/>
                <a:cs typeface="+mj-cs"/>
              </a:rPr>
              <a:t>Problem Description</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533401" y="1676400"/>
            <a:ext cx="6019799" cy="4495800"/>
          </a:xfrm>
          <a:prstGeom prst="rect">
            <a:avLst/>
          </a:prstGeom>
        </p:spPr>
        <p:txBody>
          <a:bodyPr/>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r>
              <a:rPr lang="en-US" sz="2400" b="0" i="0" kern="0" dirty="0" smtClean="0">
                <a:latin typeface="+mn-lt"/>
                <a:ea typeface="+mn-ea"/>
              </a:rPr>
              <a:t>Network model</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927100" lvl="1" indent="-469900">
              <a:buClr>
                <a:srgbClr val="C00000"/>
              </a:buClr>
              <a:buFont typeface="Wingdings" pitchFamily="2" charset="2"/>
              <a:buChar char=""/>
              <a:defRPr/>
            </a:pPr>
            <a:r>
              <a:rPr lang="en-US" sz="1800" b="0" i="0" kern="0" dirty="0" smtClean="0">
                <a:latin typeface="+mn-lt"/>
                <a:ea typeface="+mn-ea"/>
              </a:rPr>
              <a:t>Model ad hoc network as stochastic directed graph</a:t>
            </a:r>
          </a:p>
          <a:p>
            <a:pPr marL="927100" lvl="1" indent="-469900">
              <a:buClr>
                <a:srgbClr val="C00000"/>
              </a:buClr>
              <a:buFont typeface="Wingdings" pitchFamily="2" charset="2"/>
              <a:buChar char=""/>
              <a:defRPr/>
            </a:pPr>
            <a:r>
              <a:rPr lang="en-US" sz="1800" b="0" i="0" kern="0" dirty="0" smtClean="0">
                <a:latin typeface="+mn-lt"/>
                <a:ea typeface="+mn-ea"/>
              </a:rPr>
              <a:t>A graph of vertices and edges</a:t>
            </a:r>
          </a:p>
          <a:p>
            <a:pPr marL="927100" lvl="1" indent="-469900">
              <a:buClr>
                <a:srgbClr val="C00000"/>
              </a:buClr>
              <a:buFont typeface="Wingdings" pitchFamily="2" charset="2"/>
              <a:buChar char=""/>
              <a:defRPr/>
            </a:pPr>
            <a:r>
              <a:rPr lang="en-US" sz="1800" b="0" i="0" kern="0" dirty="0" smtClean="0">
                <a:latin typeface="+mn-lt"/>
                <a:ea typeface="+mn-ea"/>
              </a:rPr>
              <a:t>Edge: Determined by transmission range</a:t>
            </a:r>
          </a:p>
          <a:p>
            <a:pPr marL="927100" lvl="1" indent="-469900">
              <a:buBlip>
                <a:blip r:embed="rId4"/>
              </a:buBlip>
              <a:defRPr/>
            </a:pPr>
            <a:endParaRPr lang="en-US" b="0" i="0" kern="0" dirty="0" smtClean="0">
              <a:latin typeface="+mn-lt"/>
              <a:ea typeface="+mn-ea"/>
            </a:endParaRPr>
          </a:p>
          <a:p>
            <a:pPr marL="469900" indent="-469900">
              <a:buClr>
                <a:srgbClr val="C00000"/>
              </a:buClr>
              <a:buFont typeface="Wingdings" pitchFamily="2" charset="2"/>
              <a:buChar char="o"/>
              <a:defRPr/>
            </a:pPr>
            <a:r>
              <a:rPr lang="en-US" sz="2400" b="0" i="0" kern="0" dirty="0" smtClean="0">
                <a:latin typeface="+mn-lt"/>
                <a:ea typeface="+mn-ea"/>
              </a:rPr>
              <a:t>Link metrics</a:t>
            </a: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927100" lvl="1" indent="-469900">
              <a:buClr>
                <a:srgbClr val="C00000"/>
              </a:buClr>
              <a:buFont typeface="Wingdings" pitchFamily="2" charset="2"/>
              <a:buChar char=""/>
              <a:defRPr/>
            </a:pPr>
            <a:r>
              <a:rPr lang="en-US" sz="1800" b="0" i="0" kern="0" dirty="0" smtClean="0">
                <a:latin typeface="+mn-lt"/>
                <a:ea typeface="+mn-ea"/>
              </a:rPr>
              <a:t>Available bandwidth</a:t>
            </a:r>
          </a:p>
          <a:p>
            <a:pPr marL="927100" lvl="1" indent="-469900">
              <a:buClr>
                <a:srgbClr val="C00000"/>
              </a:buClr>
              <a:buFont typeface="Wingdings" pitchFamily="2" charset="2"/>
              <a:buChar char=""/>
              <a:defRPr/>
            </a:pPr>
            <a:r>
              <a:rPr kumimoji="0" lang="en-US" sz="1800" b="0" i="0" u="none" strike="noStrike" kern="0" cap="none" spc="0" normalizeH="0" noProof="0" dirty="0" smtClean="0">
                <a:ln>
                  <a:noFill/>
                </a:ln>
                <a:solidFill>
                  <a:schemeClr val="tx1"/>
                </a:solidFill>
                <a:effectLst/>
                <a:uLnTx/>
                <a:uFillTx/>
                <a:latin typeface="+mn-lt"/>
                <a:ea typeface="+mn-ea"/>
                <a:cs typeface="+mn-cs"/>
              </a:rPr>
              <a:t>Packet loss probability</a:t>
            </a:r>
          </a:p>
          <a:p>
            <a:pPr marL="927100" lvl="1" indent="-469900">
              <a:buClr>
                <a:srgbClr val="C00000"/>
              </a:buClr>
              <a:buFont typeface="Wingdings" pitchFamily="2" charset="2"/>
              <a:buChar char=""/>
              <a:defRPr/>
            </a:pPr>
            <a:r>
              <a:rPr lang="en-US" sz="1800" b="0" i="0" kern="0" dirty="0" smtClean="0">
                <a:latin typeface="+mn-lt"/>
                <a:ea typeface="+mn-ea"/>
              </a:rPr>
              <a:t>Average loss burst length</a:t>
            </a:r>
          </a:p>
          <a:p>
            <a:pPr marL="927100" lvl="1" indent="-469900">
              <a:buClr>
                <a:srgbClr val="C00000"/>
              </a:buClr>
              <a:buFont typeface="Wingdings" pitchFamily="2" charset="2"/>
              <a:buChar char=""/>
              <a:defRPr/>
            </a:pPr>
            <a:endParaRPr lang="en-US" b="0" i="0" kern="0" dirty="0" smtClean="0">
              <a:latin typeface="+mn-lt"/>
              <a:ea typeface="+mn-ea"/>
            </a:endParaRPr>
          </a:p>
        </p:txBody>
      </p:sp>
      <p:grpSp>
        <p:nvGrpSpPr>
          <p:cNvPr id="5" name="Group 6"/>
          <p:cNvGrpSpPr>
            <a:grpSpLocks/>
          </p:cNvGrpSpPr>
          <p:nvPr/>
        </p:nvGrpSpPr>
        <p:grpSpPr bwMode="auto">
          <a:xfrm>
            <a:off x="6311900" y="1608138"/>
            <a:ext cx="2222500" cy="4343400"/>
            <a:chOff x="184" y="1248"/>
            <a:chExt cx="1400" cy="2736"/>
          </a:xfrm>
        </p:grpSpPr>
        <p:graphicFrame>
          <p:nvGraphicFramePr>
            <p:cNvPr id="6" name="Object 7"/>
            <p:cNvGraphicFramePr>
              <a:graphicFrameLocks noChangeAspect="1"/>
            </p:cNvGraphicFramePr>
            <p:nvPr/>
          </p:nvGraphicFramePr>
          <p:xfrm>
            <a:off x="184" y="1248"/>
            <a:ext cx="248" cy="234"/>
          </p:xfrm>
          <a:graphic>
            <a:graphicData uri="http://schemas.openxmlformats.org/presentationml/2006/ole">
              <mc:AlternateContent xmlns:mc="http://schemas.openxmlformats.org/markup-compatibility/2006">
                <mc:Choice xmlns:v="urn:schemas-microsoft-com:vml" Requires="v">
                  <p:oleObj spid="_x0000_s1096" name="Clip" r:id="rId5" imgW="3833813" imgH="3619500" progId="">
                    <p:embed/>
                  </p:oleObj>
                </mc:Choice>
                <mc:Fallback>
                  <p:oleObj name="Clip" r:id="rId5" imgW="3833813" imgH="3619500" progId="">
                    <p:embed/>
                    <p:pic>
                      <p:nvPicPr>
                        <p:cNvPr id="0"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 y="1248"/>
                          <a:ext cx="248" cy="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8"/>
            <p:cNvGraphicFramePr>
              <a:graphicFrameLocks noChangeAspect="1"/>
            </p:cNvGraphicFramePr>
            <p:nvPr/>
          </p:nvGraphicFramePr>
          <p:xfrm>
            <a:off x="232" y="2304"/>
            <a:ext cx="248" cy="234"/>
          </p:xfrm>
          <a:graphic>
            <a:graphicData uri="http://schemas.openxmlformats.org/presentationml/2006/ole">
              <mc:AlternateContent xmlns:mc="http://schemas.openxmlformats.org/markup-compatibility/2006">
                <mc:Choice xmlns:v="urn:schemas-microsoft-com:vml" Requires="v">
                  <p:oleObj spid="_x0000_s1097" name="Clip" r:id="rId7" imgW="3833813" imgH="3619500" progId="">
                    <p:embed/>
                  </p:oleObj>
                </mc:Choice>
                <mc:Fallback>
                  <p:oleObj name="Clip" r:id="rId7" imgW="3833813" imgH="3619500" progId="">
                    <p:embed/>
                    <p:pic>
                      <p:nvPicPr>
                        <p:cNvPr id="0"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 y="2304"/>
                          <a:ext cx="248" cy="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9"/>
            <p:cNvGraphicFramePr>
              <a:graphicFrameLocks noChangeAspect="1"/>
            </p:cNvGraphicFramePr>
            <p:nvPr/>
          </p:nvGraphicFramePr>
          <p:xfrm>
            <a:off x="1000" y="1296"/>
            <a:ext cx="248" cy="234"/>
          </p:xfrm>
          <a:graphic>
            <a:graphicData uri="http://schemas.openxmlformats.org/presentationml/2006/ole">
              <mc:AlternateContent xmlns:mc="http://schemas.openxmlformats.org/markup-compatibility/2006">
                <mc:Choice xmlns:v="urn:schemas-microsoft-com:vml" Requires="v">
                  <p:oleObj spid="_x0000_s1098" name="Clip" r:id="rId8" imgW="3833813" imgH="3619500" progId="">
                    <p:embed/>
                  </p:oleObj>
                </mc:Choice>
                <mc:Fallback>
                  <p:oleObj name="Clip" r:id="rId8" imgW="3833813" imgH="3619500" progId="">
                    <p:embed/>
                    <p:pic>
                      <p:nvPicPr>
                        <p:cNvPr id="0" name="Picture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 y="1296"/>
                          <a:ext cx="248" cy="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nvGraphicFramePr>
          <p:xfrm>
            <a:off x="472" y="1680"/>
            <a:ext cx="248" cy="234"/>
          </p:xfrm>
          <a:graphic>
            <a:graphicData uri="http://schemas.openxmlformats.org/presentationml/2006/ole">
              <mc:AlternateContent xmlns:mc="http://schemas.openxmlformats.org/markup-compatibility/2006">
                <mc:Choice xmlns:v="urn:schemas-microsoft-com:vml" Requires="v">
                  <p:oleObj spid="_x0000_s1099" name="Clip" r:id="rId9" imgW="3833813" imgH="3619500" progId="">
                    <p:embed/>
                  </p:oleObj>
                </mc:Choice>
                <mc:Fallback>
                  <p:oleObj name="Clip" r:id="rId9" imgW="3833813" imgH="3619500" progId="">
                    <p:embed/>
                    <p:pic>
                      <p:nvPicPr>
                        <p:cNvPr id="0" name="Picture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 y="1680"/>
                          <a:ext cx="248" cy="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1"/>
            <p:cNvGraphicFramePr>
              <a:graphicFrameLocks noChangeAspect="1"/>
            </p:cNvGraphicFramePr>
            <p:nvPr/>
          </p:nvGraphicFramePr>
          <p:xfrm>
            <a:off x="760" y="2496"/>
            <a:ext cx="248" cy="234"/>
          </p:xfrm>
          <a:graphic>
            <a:graphicData uri="http://schemas.openxmlformats.org/presentationml/2006/ole">
              <mc:AlternateContent xmlns:mc="http://schemas.openxmlformats.org/markup-compatibility/2006">
                <mc:Choice xmlns:v="urn:schemas-microsoft-com:vml" Requires="v">
                  <p:oleObj spid="_x0000_s1100" name="Clip" r:id="rId10" imgW="3833813" imgH="3619500" progId="">
                    <p:embed/>
                  </p:oleObj>
                </mc:Choice>
                <mc:Fallback>
                  <p:oleObj name="Clip" r:id="rId10" imgW="3833813" imgH="3619500" progId="">
                    <p:embed/>
                    <p:pic>
                      <p:nvPicPr>
                        <p:cNvPr id="0" name="Picture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 y="2496"/>
                          <a:ext cx="248" cy="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2"/>
            <p:cNvGraphicFramePr>
              <a:graphicFrameLocks noChangeAspect="1"/>
            </p:cNvGraphicFramePr>
            <p:nvPr/>
          </p:nvGraphicFramePr>
          <p:xfrm>
            <a:off x="1048" y="1824"/>
            <a:ext cx="248" cy="234"/>
          </p:xfrm>
          <a:graphic>
            <a:graphicData uri="http://schemas.openxmlformats.org/presentationml/2006/ole">
              <mc:AlternateContent xmlns:mc="http://schemas.openxmlformats.org/markup-compatibility/2006">
                <mc:Choice xmlns:v="urn:schemas-microsoft-com:vml" Requires="v">
                  <p:oleObj spid="_x0000_s1101" name="Clip" r:id="rId11" imgW="3833813" imgH="3619500" progId="">
                    <p:embed/>
                  </p:oleObj>
                </mc:Choice>
                <mc:Fallback>
                  <p:oleObj name="Clip" r:id="rId11" imgW="3833813" imgH="3619500" progId="">
                    <p:embed/>
                    <p:pic>
                      <p:nvPicPr>
                        <p:cNvPr id="0"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 y="1824"/>
                          <a:ext cx="248" cy="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3"/>
            <p:cNvGraphicFramePr>
              <a:graphicFrameLocks noChangeAspect="1"/>
            </p:cNvGraphicFramePr>
            <p:nvPr/>
          </p:nvGraphicFramePr>
          <p:xfrm>
            <a:off x="1144" y="2832"/>
            <a:ext cx="248" cy="234"/>
          </p:xfrm>
          <a:graphic>
            <a:graphicData uri="http://schemas.openxmlformats.org/presentationml/2006/ole">
              <mc:AlternateContent xmlns:mc="http://schemas.openxmlformats.org/markup-compatibility/2006">
                <mc:Choice xmlns:v="urn:schemas-microsoft-com:vml" Requires="v">
                  <p:oleObj spid="_x0000_s1102" name="Clip" r:id="rId12" imgW="3833813" imgH="3619500" progId="">
                    <p:embed/>
                  </p:oleObj>
                </mc:Choice>
                <mc:Fallback>
                  <p:oleObj name="Clip" r:id="rId12" imgW="3833813" imgH="3619500" progId="">
                    <p:embed/>
                    <p:pic>
                      <p:nvPicPr>
                        <p:cNvPr id="0" name="Picture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 y="2832"/>
                          <a:ext cx="248" cy="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4"/>
            <p:cNvGraphicFramePr>
              <a:graphicFrameLocks noChangeAspect="1"/>
            </p:cNvGraphicFramePr>
            <p:nvPr/>
          </p:nvGraphicFramePr>
          <p:xfrm>
            <a:off x="616" y="3120"/>
            <a:ext cx="248" cy="234"/>
          </p:xfrm>
          <a:graphic>
            <a:graphicData uri="http://schemas.openxmlformats.org/presentationml/2006/ole">
              <mc:AlternateContent xmlns:mc="http://schemas.openxmlformats.org/markup-compatibility/2006">
                <mc:Choice xmlns:v="urn:schemas-microsoft-com:vml" Requires="v">
                  <p:oleObj spid="_x0000_s1103" name="Clip" r:id="rId13" imgW="3833813" imgH="3619500" progId="">
                    <p:embed/>
                  </p:oleObj>
                </mc:Choice>
                <mc:Fallback>
                  <p:oleObj name="Clip" r:id="rId13" imgW="3833813" imgH="3619500" progId="">
                    <p:embed/>
                    <p:pic>
                      <p:nvPicPr>
                        <p:cNvPr id="0"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 y="3120"/>
                          <a:ext cx="248" cy="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5"/>
            <p:cNvGraphicFramePr>
              <a:graphicFrameLocks noChangeAspect="1"/>
            </p:cNvGraphicFramePr>
            <p:nvPr/>
          </p:nvGraphicFramePr>
          <p:xfrm>
            <a:off x="328" y="2784"/>
            <a:ext cx="248" cy="234"/>
          </p:xfrm>
          <a:graphic>
            <a:graphicData uri="http://schemas.openxmlformats.org/presentationml/2006/ole">
              <mc:AlternateContent xmlns:mc="http://schemas.openxmlformats.org/markup-compatibility/2006">
                <mc:Choice xmlns:v="urn:schemas-microsoft-com:vml" Requires="v">
                  <p:oleObj spid="_x0000_s1104" name="Clip" r:id="rId14" imgW="3833813" imgH="3619500" progId="">
                    <p:embed/>
                  </p:oleObj>
                </mc:Choice>
                <mc:Fallback>
                  <p:oleObj name="Clip" r:id="rId14" imgW="3833813" imgH="3619500" progId="">
                    <p:embed/>
                    <p:pic>
                      <p:nvPicPr>
                        <p:cNvPr id="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 y="2784"/>
                          <a:ext cx="248" cy="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6"/>
            <p:cNvGraphicFramePr>
              <a:graphicFrameLocks noChangeAspect="1"/>
            </p:cNvGraphicFramePr>
            <p:nvPr/>
          </p:nvGraphicFramePr>
          <p:xfrm>
            <a:off x="1240" y="2400"/>
            <a:ext cx="248" cy="234"/>
          </p:xfrm>
          <a:graphic>
            <a:graphicData uri="http://schemas.openxmlformats.org/presentationml/2006/ole">
              <mc:AlternateContent xmlns:mc="http://schemas.openxmlformats.org/markup-compatibility/2006">
                <mc:Choice xmlns:v="urn:schemas-microsoft-com:vml" Requires="v">
                  <p:oleObj spid="_x0000_s1105" name="Clip" r:id="rId15" imgW="3833813" imgH="3619500" progId="">
                    <p:embed/>
                  </p:oleObj>
                </mc:Choice>
                <mc:Fallback>
                  <p:oleObj name="Clip" r:id="rId15" imgW="3833813" imgH="3619500" progId="">
                    <p:embed/>
                    <p:pic>
                      <p:nvPicPr>
                        <p:cNvPr id="0"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0" y="2400"/>
                          <a:ext cx="248" cy="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AutoShape 17"/>
            <p:cNvSpPr>
              <a:spLocks noChangeArrowheads="1"/>
            </p:cNvSpPr>
            <p:nvPr/>
          </p:nvSpPr>
          <p:spPr bwMode="auto">
            <a:xfrm>
              <a:off x="624" y="3456"/>
              <a:ext cx="960" cy="528"/>
            </a:xfrm>
            <a:prstGeom prst="cloudCallout">
              <a:avLst>
                <a:gd name="adj1" fmla="val -23125"/>
                <a:gd name="adj2" fmla="val -53597"/>
              </a:avLst>
            </a:prstGeom>
            <a:solidFill>
              <a:schemeClr val="accent1"/>
            </a:solidFill>
            <a:ln w="9525">
              <a:solidFill>
                <a:schemeClr val="tx1"/>
              </a:solidFill>
              <a:round/>
              <a:headEnd/>
              <a:tailEnd/>
            </a:ln>
          </p:spPr>
          <p:txBody>
            <a:bodyPr wrap="none" anchor="ctr"/>
            <a:lstStyle/>
            <a:p>
              <a:pPr eaLnBrk="0" hangingPunct="0"/>
              <a:r>
                <a:rPr lang="en-US" sz="2400">
                  <a:latin typeface="Times New Roman" pitchFamily="18" charset="0"/>
                </a:rPr>
                <a:t>Internet</a:t>
              </a:r>
            </a:p>
          </p:txBody>
        </p:sp>
        <p:sp>
          <p:nvSpPr>
            <p:cNvPr id="17" name="Line 18"/>
            <p:cNvSpPr>
              <a:spLocks noChangeShapeType="1"/>
            </p:cNvSpPr>
            <p:nvPr/>
          </p:nvSpPr>
          <p:spPr bwMode="auto">
            <a:xfrm>
              <a:off x="432" y="1344"/>
              <a:ext cx="624" cy="0"/>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18" name="Line 19"/>
            <p:cNvSpPr>
              <a:spLocks noChangeShapeType="1"/>
            </p:cNvSpPr>
            <p:nvPr/>
          </p:nvSpPr>
          <p:spPr bwMode="auto">
            <a:xfrm>
              <a:off x="336" y="1488"/>
              <a:ext cx="192" cy="288"/>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19" name="Line 20"/>
            <p:cNvSpPr>
              <a:spLocks noChangeShapeType="1"/>
            </p:cNvSpPr>
            <p:nvPr/>
          </p:nvSpPr>
          <p:spPr bwMode="auto">
            <a:xfrm>
              <a:off x="672" y="1872"/>
              <a:ext cx="384" cy="96"/>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20" name="Line 21"/>
            <p:cNvSpPr>
              <a:spLocks noChangeShapeType="1"/>
            </p:cNvSpPr>
            <p:nvPr/>
          </p:nvSpPr>
          <p:spPr bwMode="auto">
            <a:xfrm flipH="1">
              <a:off x="720" y="1536"/>
              <a:ext cx="336" cy="192"/>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21" name="Line 22"/>
            <p:cNvSpPr>
              <a:spLocks noChangeShapeType="1"/>
            </p:cNvSpPr>
            <p:nvPr/>
          </p:nvSpPr>
          <p:spPr bwMode="auto">
            <a:xfrm>
              <a:off x="720" y="1968"/>
              <a:ext cx="144" cy="528"/>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22" name="Line 23"/>
            <p:cNvSpPr>
              <a:spLocks noChangeShapeType="1"/>
            </p:cNvSpPr>
            <p:nvPr/>
          </p:nvSpPr>
          <p:spPr bwMode="auto">
            <a:xfrm flipH="1">
              <a:off x="768" y="2736"/>
              <a:ext cx="144" cy="384"/>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23" name="Line 24"/>
            <p:cNvSpPr>
              <a:spLocks noChangeShapeType="1"/>
            </p:cNvSpPr>
            <p:nvPr/>
          </p:nvSpPr>
          <p:spPr bwMode="auto">
            <a:xfrm>
              <a:off x="816" y="3264"/>
              <a:ext cx="96" cy="144"/>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24" name="Line 25"/>
            <p:cNvSpPr>
              <a:spLocks noChangeShapeType="1"/>
            </p:cNvSpPr>
            <p:nvPr/>
          </p:nvSpPr>
          <p:spPr bwMode="auto">
            <a:xfrm>
              <a:off x="1248" y="3072"/>
              <a:ext cx="48" cy="384"/>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25" name="Line 26"/>
            <p:cNvSpPr>
              <a:spLocks noChangeShapeType="1"/>
            </p:cNvSpPr>
            <p:nvPr/>
          </p:nvSpPr>
          <p:spPr bwMode="auto">
            <a:xfrm flipV="1">
              <a:off x="576" y="2688"/>
              <a:ext cx="240" cy="192"/>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26" name="Line 27"/>
            <p:cNvSpPr>
              <a:spLocks noChangeShapeType="1"/>
            </p:cNvSpPr>
            <p:nvPr/>
          </p:nvSpPr>
          <p:spPr bwMode="auto">
            <a:xfrm flipV="1">
              <a:off x="960" y="2496"/>
              <a:ext cx="288" cy="48"/>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27" name="Line 28"/>
            <p:cNvSpPr>
              <a:spLocks noChangeShapeType="1"/>
            </p:cNvSpPr>
            <p:nvPr/>
          </p:nvSpPr>
          <p:spPr bwMode="auto">
            <a:xfrm flipV="1">
              <a:off x="432" y="1920"/>
              <a:ext cx="96" cy="480"/>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28" name="Line 29"/>
            <p:cNvSpPr>
              <a:spLocks noChangeShapeType="1"/>
            </p:cNvSpPr>
            <p:nvPr/>
          </p:nvSpPr>
          <p:spPr bwMode="auto">
            <a:xfrm>
              <a:off x="336" y="2544"/>
              <a:ext cx="96" cy="240"/>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29" name="Line 30"/>
            <p:cNvSpPr>
              <a:spLocks noChangeShapeType="1"/>
            </p:cNvSpPr>
            <p:nvPr/>
          </p:nvSpPr>
          <p:spPr bwMode="auto">
            <a:xfrm flipH="1">
              <a:off x="1296" y="2640"/>
              <a:ext cx="48" cy="192"/>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sp>
          <p:nvSpPr>
            <p:cNvPr id="30" name="Line 31"/>
            <p:cNvSpPr>
              <a:spLocks noChangeShapeType="1"/>
            </p:cNvSpPr>
            <p:nvPr/>
          </p:nvSpPr>
          <p:spPr bwMode="auto">
            <a:xfrm>
              <a:off x="960" y="2784"/>
              <a:ext cx="240" cy="144"/>
            </a:xfrm>
            <a:prstGeom prst="line">
              <a:avLst/>
            </a:prstGeom>
            <a:noFill/>
            <a:ln w="9525">
              <a:solidFill>
                <a:schemeClr val="tx1"/>
              </a:solidFill>
              <a:prstDash val="dash"/>
              <a:round/>
              <a:headEnd type="triangle" w="med" len="me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12</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0" i="0" kern="0" noProof="0" dirty="0" smtClean="0">
                <a:solidFill>
                  <a:schemeClr val="tx2"/>
                </a:solidFill>
                <a:latin typeface="+mj-lt"/>
                <a:ea typeface="+mj-ea"/>
                <a:cs typeface="+mj-cs"/>
              </a:rPr>
              <a:t>Video Rate-Distortion Model</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533401" y="1676400"/>
            <a:ext cx="8077199" cy="4495800"/>
          </a:xfrm>
          <a:prstGeom prst="rect">
            <a:avLst/>
          </a:prstGeom>
        </p:spPr>
        <p:txBody>
          <a:bodyPr/>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r>
              <a:rPr lang="en-US" sz="2400" b="0" i="0" kern="0" dirty="0" smtClean="0">
                <a:latin typeface="+mn-lt"/>
                <a:ea typeface="+mn-ea"/>
              </a:rPr>
              <a:t>Using more descriptions and paths</a:t>
            </a:r>
          </a:p>
          <a:p>
            <a:pPr marL="927100" lvl="1" indent="-469900">
              <a:buFont typeface="Wingdings" pitchFamily="2" charset="2"/>
              <a:buChar char="n"/>
              <a:defRPr/>
            </a:pPr>
            <a:r>
              <a:rPr lang="en-US" sz="1800" b="0" i="0" kern="0" dirty="0" smtClean="0">
                <a:latin typeface="+mn-lt"/>
                <a:ea typeface="+mn-ea"/>
              </a:rPr>
              <a:t>Increase robustness to packet loss and path failure</a:t>
            </a:r>
          </a:p>
          <a:p>
            <a:pPr marL="927100" lvl="1" indent="-469900">
              <a:buFont typeface="Wingdings" pitchFamily="2" charset="2"/>
              <a:buChar char="n"/>
              <a:defRPr/>
            </a:pPr>
            <a:r>
              <a:rPr lang="en-US" sz="1800" b="0" i="0" kern="0" dirty="0" smtClean="0">
                <a:latin typeface="+mn-lt"/>
                <a:ea typeface="+mn-ea"/>
              </a:rPr>
              <a:t>Increase the video bit for the same video quality</a:t>
            </a:r>
          </a:p>
          <a:p>
            <a:pPr marL="927100" lvl="1" indent="-469900">
              <a:buFont typeface="Wingdings" pitchFamily="2" charset="2"/>
              <a:buChar char="n"/>
              <a:defRPr/>
            </a:pPr>
            <a:r>
              <a:rPr lang="en-US" sz="1800" b="0" i="0" kern="0" dirty="0" smtClean="0">
                <a:latin typeface="+mn-lt"/>
                <a:ea typeface="+mn-ea"/>
              </a:rPr>
              <a:t>Increase from one to two can achieve the most significant performance gain</a:t>
            </a:r>
          </a:p>
          <a:p>
            <a:pPr marL="927100" lvl="1" indent="-469900">
              <a:buFont typeface="Wingdings" pitchFamily="2" charset="2"/>
              <a:buChar char="n"/>
              <a:defRPr/>
            </a:pPr>
            <a:r>
              <a:rPr lang="en-US" sz="1800" b="0" i="0" kern="0" dirty="0" smtClean="0">
                <a:latin typeface="+mn-lt"/>
                <a:ea typeface="+mn-ea"/>
              </a:rPr>
              <a:t>Two descriptions are more effectively achieve performance gain</a:t>
            </a: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r>
              <a:rPr lang="en-US" sz="2400" b="0" i="0" kern="0" dirty="0" smtClean="0">
                <a:latin typeface="+mn-lt"/>
                <a:ea typeface="+mn-ea"/>
              </a:rPr>
              <a:t>Relationship between distortion and bit rate</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927100" lvl="1" indent="-469900">
              <a:buClr>
                <a:srgbClr val="C00000"/>
              </a:buClr>
              <a:buFont typeface="Wingdings" pitchFamily="2" charset="2"/>
              <a:buChar char=""/>
              <a:defRPr/>
            </a:pPr>
            <a:endParaRPr lang="en-US" b="0" i="0" kern="0" dirty="0" smtClean="0">
              <a:latin typeface="+mn-lt"/>
              <a:ea typeface="+mn-ea"/>
            </a:endParaRPr>
          </a:p>
          <a:p>
            <a:pPr marL="927100" lvl="1" indent="-469900">
              <a:buClr>
                <a:srgbClr val="C00000"/>
              </a:buClr>
              <a:buFont typeface="Wingdings" pitchFamily="2" charset="2"/>
              <a:buChar char=""/>
              <a:defRPr/>
            </a:pPr>
            <a:endParaRPr lang="en-US" b="0" i="0" kern="0" dirty="0" smtClean="0">
              <a:latin typeface="+mn-lt"/>
              <a:ea typeface="+mn-ea"/>
            </a:endParaRPr>
          </a:p>
        </p:txBody>
      </p:sp>
      <p:pic>
        <p:nvPicPr>
          <p:cNvPr id="5" name="Picture 4" descr="Capture.JPG"/>
          <p:cNvPicPr>
            <a:picLocks noChangeAspect="1"/>
          </p:cNvPicPr>
          <p:nvPr/>
        </p:nvPicPr>
        <p:blipFill>
          <a:blip r:embed="rId3" cstate="print"/>
          <a:stretch>
            <a:fillRect/>
          </a:stretch>
        </p:blipFill>
        <p:spPr>
          <a:xfrm>
            <a:off x="2362200" y="4419600"/>
            <a:ext cx="4038600" cy="122703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13</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0" i="0" kern="0" noProof="0" dirty="0" smtClean="0">
                <a:solidFill>
                  <a:schemeClr val="tx2"/>
                </a:solidFill>
                <a:latin typeface="+mj-lt"/>
                <a:ea typeface="+mj-ea"/>
                <a:cs typeface="+mj-cs"/>
              </a:rPr>
              <a:t>Video Rate-Distortion Model (cont’d)</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533401" y="1676400"/>
            <a:ext cx="8077199" cy="4495800"/>
          </a:xfrm>
          <a:prstGeom prst="rect">
            <a:avLst/>
          </a:prstGeom>
        </p:spPr>
        <p:txBody>
          <a:bodyPr/>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r>
              <a:rPr lang="en-US" sz="2400" b="0" i="0" kern="0" dirty="0" smtClean="0">
                <a:latin typeface="+mn-lt"/>
                <a:ea typeface="+mn-ea"/>
              </a:rPr>
              <a:t>The average distortion of the received video can be approximated as:</a:t>
            </a: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lang="en-US" sz="2400" b="0" i="0" kern="0" dirty="0" smtClean="0">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tabLst/>
              <a:defRPr/>
            </a:pPr>
            <a:r>
              <a:rPr lang="en-US" sz="2400" b="0" i="0" kern="0" dirty="0" smtClean="0">
                <a:latin typeface="+mn-lt"/>
                <a:ea typeface="+mn-ea"/>
              </a:rPr>
              <a:t>	</a:t>
            </a:r>
            <a:r>
              <a:rPr lang="en-US" sz="1800" b="0" i="0" kern="0" dirty="0" smtClean="0">
                <a:latin typeface="+mn-lt"/>
                <a:ea typeface="+mn-ea"/>
              </a:rPr>
              <a:t>where      is the probability of receiving both descriptions,</a:t>
            </a:r>
          </a:p>
          <a:p>
            <a:pPr marL="469900" marR="0" lvl="0" indent="-469900" algn="l" defTabSz="914400" rtl="0" eaLnBrk="0" fontAlgn="base" latinLnBrk="0" hangingPunct="0">
              <a:lnSpc>
                <a:spcPct val="100000"/>
              </a:lnSpc>
              <a:spcBef>
                <a:spcPct val="20000"/>
              </a:spcBef>
              <a:spcAft>
                <a:spcPct val="0"/>
              </a:spcAft>
              <a:buClr>
                <a:schemeClr val="accent2"/>
              </a:buClr>
              <a:buSzTx/>
              <a:tabLst/>
              <a:defRPr/>
            </a:pPr>
            <a:r>
              <a:rPr lang="en-US" sz="1800" b="0" i="0" kern="0" dirty="0" smtClean="0">
                <a:latin typeface="+mn-lt"/>
                <a:ea typeface="+mn-ea"/>
              </a:rPr>
              <a:t>		is the probability of receiving description 1 only,</a:t>
            </a:r>
          </a:p>
          <a:p>
            <a:pPr marL="469900" marR="0" lvl="0" indent="-469900" algn="l" defTabSz="914400" rtl="0" eaLnBrk="0" fontAlgn="base" latinLnBrk="0" hangingPunct="0">
              <a:lnSpc>
                <a:spcPct val="100000"/>
              </a:lnSpc>
              <a:spcBef>
                <a:spcPct val="20000"/>
              </a:spcBef>
              <a:spcAft>
                <a:spcPct val="0"/>
              </a:spcAft>
              <a:buClr>
                <a:schemeClr val="accent2"/>
              </a:buClr>
              <a:buSzTx/>
              <a:tabLst/>
              <a:defRPr/>
            </a:pPr>
            <a:r>
              <a:rPr lang="en-US" sz="1800" b="0" i="0" kern="0" dirty="0" smtClean="0">
                <a:latin typeface="+mn-lt"/>
                <a:ea typeface="+mn-ea"/>
              </a:rPr>
              <a:t>		is the probability of receiving description 2 only, </a:t>
            </a:r>
          </a:p>
          <a:p>
            <a:pPr marL="469900" marR="0" lvl="0" indent="-469900" algn="l" defTabSz="914400" rtl="0" eaLnBrk="0" fontAlgn="base" latinLnBrk="0" hangingPunct="0">
              <a:lnSpc>
                <a:spcPct val="100000"/>
              </a:lnSpc>
              <a:spcBef>
                <a:spcPct val="20000"/>
              </a:spcBef>
              <a:spcAft>
                <a:spcPct val="0"/>
              </a:spcAft>
              <a:buClr>
                <a:schemeClr val="accent2"/>
              </a:buClr>
              <a:buSzTx/>
              <a:tabLst/>
              <a:defRPr/>
            </a:pPr>
            <a:r>
              <a:rPr lang="en-US" sz="1800" b="0" i="0" kern="0" dirty="0" smtClean="0">
                <a:latin typeface="+mn-lt"/>
                <a:ea typeface="+mn-ea"/>
              </a:rPr>
              <a:t>	 and      is the probability of losing both descriptions. </a:t>
            </a: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927100" lvl="1" indent="-469900">
              <a:buClr>
                <a:srgbClr val="C00000"/>
              </a:buClr>
              <a:buFont typeface="Wingdings" pitchFamily="2" charset="2"/>
              <a:buChar char=""/>
              <a:defRPr/>
            </a:pPr>
            <a:endParaRPr lang="en-US" b="0" i="0" kern="0" dirty="0" smtClean="0">
              <a:latin typeface="+mn-lt"/>
              <a:ea typeface="+mn-ea"/>
            </a:endParaRPr>
          </a:p>
          <a:p>
            <a:pPr marL="927100" lvl="1" indent="-469900">
              <a:buClr>
                <a:srgbClr val="C00000"/>
              </a:buClr>
              <a:buFont typeface="Wingdings" pitchFamily="2" charset="2"/>
              <a:buChar char=""/>
              <a:defRPr/>
            </a:pPr>
            <a:endParaRPr lang="en-US" b="0" i="0" kern="0" dirty="0" smtClean="0">
              <a:latin typeface="+mn-lt"/>
              <a:ea typeface="+mn-ea"/>
            </a:endParaRPr>
          </a:p>
        </p:txBody>
      </p:sp>
      <p:pic>
        <p:nvPicPr>
          <p:cNvPr id="6" name="Picture 5" descr="Capture.JPG"/>
          <p:cNvPicPr>
            <a:picLocks noChangeAspect="1"/>
          </p:cNvPicPr>
          <p:nvPr/>
        </p:nvPicPr>
        <p:blipFill>
          <a:blip r:embed="rId3" cstate="print"/>
          <a:stretch>
            <a:fillRect/>
          </a:stretch>
        </p:blipFill>
        <p:spPr>
          <a:xfrm>
            <a:off x="1905000" y="2590800"/>
            <a:ext cx="4876800" cy="285225"/>
          </a:xfrm>
          <a:prstGeom prst="rect">
            <a:avLst/>
          </a:prstGeom>
        </p:spPr>
      </p:pic>
      <p:pic>
        <p:nvPicPr>
          <p:cNvPr id="7" name="Picture 6" descr="Capture.JPG"/>
          <p:cNvPicPr>
            <a:picLocks noChangeAspect="1"/>
          </p:cNvPicPr>
          <p:nvPr/>
        </p:nvPicPr>
        <p:blipFill>
          <a:blip r:embed="rId4" cstate="print"/>
          <a:stretch>
            <a:fillRect/>
          </a:stretch>
        </p:blipFill>
        <p:spPr>
          <a:xfrm>
            <a:off x="1866900" y="3048000"/>
            <a:ext cx="320040" cy="256032"/>
          </a:xfrm>
          <a:prstGeom prst="rect">
            <a:avLst/>
          </a:prstGeom>
        </p:spPr>
      </p:pic>
      <p:pic>
        <p:nvPicPr>
          <p:cNvPr id="8" name="Picture 7" descr="Capture.JPG"/>
          <p:cNvPicPr>
            <a:picLocks noChangeAspect="1"/>
          </p:cNvPicPr>
          <p:nvPr/>
        </p:nvPicPr>
        <p:blipFill>
          <a:blip r:embed="rId5" cstate="print"/>
          <a:stretch>
            <a:fillRect/>
          </a:stretch>
        </p:blipFill>
        <p:spPr>
          <a:xfrm>
            <a:off x="1139190" y="3429000"/>
            <a:ext cx="316325" cy="234315"/>
          </a:xfrm>
          <a:prstGeom prst="rect">
            <a:avLst/>
          </a:prstGeom>
        </p:spPr>
      </p:pic>
      <p:pic>
        <p:nvPicPr>
          <p:cNvPr id="9" name="Picture 8" descr="Capture.JPG"/>
          <p:cNvPicPr>
            <a:picLocks noChangeAspect="1"/>
          </p:cNvPicPr>
          <p:nvPr/>
        </p:nvPicPr>
        <p:blipFill>
          <a:blip r:embed="rId6" cstate="print"/>
          <a:stretch>
            <a:fillRect/>
          </a:stretch>
        </p:blipFill>
        <p:spPr>
          <a:xfrm>
            <a:off x="1158478" y="3733800"/>
            <a:ext cx="316325" cy="249936"/>
          </a:xfrm>
          <a:prstGeom prst="rect">
            <a:avLst/>
          </a:prstGeom>
        </p:spPr>
      </p:pic>
      <p:pic>
        <p:nvPicPr>
          <p:cNvPr id="10" name="Picture 9" descr="Capture.JPG"/>
          <p:cNvPicPr>
            <a:picLocks noChangeAspect="1"/>
          </p:cNvPicPr>
          <p:nvPr/>
        </p:nvPicPr>
        <p:blipFill>
          <a:blip r:embed="rId7" cstate="print"/>
          <a:stretch>
            <a:fillRect/>
          </a:stretch>
        </p:blipFill>
        <p:spPr>
          <a:xfrm>
            <a:off x="1695450" y="4059936"/>
            <a:ext cx="312420" cy="24993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14</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0" i="0" kern="0" noProof="0" dirty="0" smtClean="0">
                <a:solidFill>
                  <a:schemeClr val="tx2"/>
                </a:solidFill>
                <a:latin typeface="+mj-lt"/>
                <a:ea typeface="+mj-ea"/>
                <a:cs typeface="+mj-cs"/>
              </a:rPr>
              <a:t>Description Rates</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533401" y="1676400"/>
            <a:ext cx="8077199" cy="4495800"/>
          </a:xfrm>
          <a:prstGeom prst="rect">
            <a:avLst/>
          </a:prstGeom>
        </p:spPr>
        <p:txBody>
          <a:bodyPr/>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r>
              <a:rPr lang="en-US" sz="2400" b="0" i="0" kern="0" dirty="0" smtClean="0">
                <a:latin typeface="+mn-lt"/>
                <a:ea typeface="+mn-ea"/>
              </a:rPr>
              <a:t>Denote           as the set consisting of disjoint links on paths    and    , the minimum bandwidth of           is:</a:t>
            </a: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lang="en-US" sz="2400" b="0" i="0" kern="0" dirty="0" smtClean="0">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lang="en-US" sz="2400" b="0" i="0" kern="0" dirty="0" smtClean="0">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r>
              <a:rPr lang="en-US" sz="2400" b="0" i="0" kern="0" dirty="0" smtClean="0">
                <a:latin typeface="+mn-lt"/>
                <a:ea typeface="+mn-ea"/>
              </a:rPr>
              <a:t>The rates of two video streams,    and    are:</a:t>
            </a: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lang="en-US" sz="2400" b="0" i="0" kern="0" dirty="0" smtClean="0">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tabLst/>
              <a:defRPr/>
            </a:pPr>
            <a:endParaRPr lang="en-US" sz="1100" b="0" i="0" kern="0" dirty="0" smtClean="0">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tabLst/>
              <a:defRPr/>
            </a:pPr>
            <a:r>
              <a:rPr lang="en-US" sz="2400" b="0" i="0" kern="0" dirty="0" smtClean="0">
                <a:latin typeface="+mn-lt"/>
                <a:ea typeface="+mn-ea"/>
              </a:rPr>
              <a:t>	</a:t>
            </a:r>
            <a:r>
              <a:rPr lang="en-US" sz="1800" b="0" i="0" kern="0" dirty="0" smtClean="0">
                <a:latin typeface="+mn-lt"/>
                <a:ea typeface="+mn-ea"/>
              </a:rPr>
              <a:t>where                             and    is constant determined by the video format and frame rate</a:t>
            </a:r>
          </a:p>
          <a:p>
            <a:pPr marL="469900" marR="0" lvl="0" indent="-469900" algn="l" defTabSz="914400" rtl="0" eaLnBrk="0" fontAlgn="base" latinLnBrk="0" hangingPunct="0">
              <a:lnSpc>
                <a:spcPct val="100000"/>
              </a:lnSpc>
              <a:spcBef>
                <a:spcPct val="20000"/>
              </a:spcBef>
              <a:spcAft>
                <a:spcPct val="0"/>
              </a:spcAft>
              <a:buClr>
                <a:schemeClr val="accent2"/>
              </a:buClr>
              <a:buSzTx/>
              <a:tabLst/>
              <a:defRPr/>
            </a:pPr>
            <a:r>
              <a:rPr lang="en-US" sz="2400" b="0" i="0" kern="0" dirty="0" smtClean="0">
                <a:latin typeface="+mn-lt"/>
                <a:ea typeface="+mn-ea"/>
              </a:rPr>
              <a:t>   </a:t>
            </a:r>
            <a:endParaRPr lang="en-US" sz="1800" b="0" i="0" kern="0" dirty="0" smtClean="0">
              <a:latin typeface="+mn-lt"/>
              <a:ea typeface="+mn-ea"/>
            </a:endParaRPr>
          </a:p>
        </p:txBody>
      </p:sp>
      <p:pic>
        <p:nvPicPr>
          <p:cNvPr id="11" name="Picture 10" descr="Capture.JPG"/>
          <p:cNvPicPr>
            <a:picLocks noChangeAspect="1"/>
          </p:cNvPicPr>
          <p:nvPr/>
        </p:nvPicPr>
        <p:blipFill>
          <a:blip r:embed="rId3" cstate="print"/>
          <a:stretch>
            <a:fillRect/>
          </a:stretch>
        </p:blipFill>
        <p:spPr>
          <a:xfrm>
            <a:off x="2270760" y="1801368"/>
            <a:ext cx="1005840" cy="256032"/>
          </a:xfrm>
          <a:prstGeom prst="rect">
            <a:avLst/>
          </a:prstGeom>
        </p:spPr>
      </p:pic>
      <p:pic>
        <p:nvPicPr>
          <p:cNvPr id="12" name="Picture 11" descr="Capture.JPG"/>
          <p:cNvPicPr>
            <a:picLocks noChangeAspect="1"/>
          </p:cNvPicPr>
          <p:nvPr/>
        </p:nvPicPr>
        <p:blipFill>
          <a:blip r:embed="rId4" cstate="print"/>
          <a:stretch>
            <a:fillRect/>
          </a:stretch>
        </p:blipFill>
        <p:spPr>
          <a:xfrm>
            <a:off x="3276601" y="2139696"/>
            <a:ext cx="304799" cy="280415"/>
          </a:xfrm>
          <a:prstGeom prst="rect">
            <a:avLst/>
          </a:prstGeom>
        </p:spPr>
      </p:pic>
      <p:pic>
        <p:nvPicPr>
          <p:cNvPr id="13" name="Picture 12" descr="Capture.JPG"/>
          <p:cNvPicPr>
            <a:picLocks noChangeAspect="1"/>
          </p:cNvPicPr>
          <p:nvPr/>
        </p:nvPicPr>
        <p:blipFill>
          <a:blip r:embed="rId5" cstate="print"/>
          <a:stretch>
            <a:fillRect/>
          </a:stretch>
        </p:blipFill>
        <p:spPr>
          <a:xfrm>
            <a:off x="4317478" y="2133600"/>
            <a:ext cx="330722" cy="280888"/>
          </a:xfrm>
          <a:prstGeom prst="rect">
            <a:avLst/>
          </a:prstGeom>
        </p:spPr>
      </p:pic>
      <p:pic>
        <p:nvPicPr>
          <p:cNvPr id="14" name="Picture 13" descr="Capture.JPG"/>
          <p:cNvPicPr>
            <a:picLocks noChangeAspect="1"/>
          </p:cNvPicPr>
          <p:nvPr/>
        </p:nvPicPr>
        <p:blipFill>
          <a:blip r:embed="rId3" cstate="print"/>
          <a:stretch>
            <a:fillRect/>
          </a:stretch>
        </p:blipFill>
        <p:spPr>
          <a:xfrm>
            <a:off x="3185160" y="2514600"/>
            <a:ext cx="1005840" cy="256032"/>
          </a:xfrm>
          <a:prstGeom prst="rect">
            <a:avLst/>
          </a:prstGeom>
        </p:spPr>
      </p:pic>
      <p:pic>
        <p:nvPicPr>
          <p:cNvPr id="15" name="Picture 14" descr="Capture.JPG"/>
          <p:cNvPicPr>
            <a:picLocks noChangeAspect="1"/>
          </p:cNvPicPr>
          <p:nvPr/>
        </p:nvPicPr>
        <p:blipFill>
          <a:blip r:embed="rId6" cstate="print"/>
          <a:stretch>
            <a:fillRect/>
          </a:stretch>
        </p:blipFill>
        <p:spPr>
          <a:xfrm>
            <a:off x="2209799" y="2895600"/>
            <a:ext cx="5085807" cy="609600"/>
          </a:xfrm>
          <a:prstGeom prst="rect">
            <a:avLst/>
          </a:prstGeom>
        </p:spPr>
      </p:pic>
      <p:pic>
        <p:nvPicPr>
          <p:cNvPr id="16" name="Picture 15" descr="Capture.JPG"/>
          <p:cNvPicPr>
            <a:picLocks noChangeAspect="1"/>
          </p:cNvPicPr>
          <p:nvPr/>
        </p:nvPicPr>
        <p:blipFill>
          <a:blip r:embed="rId7" cstate="print"/>
          <a:stretch>
            <a:fillRect/>
          </a:stretch>
        </p:blipFill>
        <p:spPr>
          <a:xfrm>
            <a:off x="6035041" y="3810001"/>
            <a:ext cx="365759" cy="304800"/>
          </a:xfrm>
          <a:prstGeom prst="rect">
            <a:avLst/>
          </a:prstGeom>
        </p:spPr>
      </p:pic>
      <p:pic>
        <p:nvPicPr>
          <p:cNvPr id="17" name="Picture 16" descr="Capture.JPG"/>
          <p:cNvPicPr>
            <a:picLocks noChangeAspect="1"/>
          </p:cNvPicPr>
          <p:nvPr/>
        </p:nvPicPr>
        <p:blipFill>
          <a:blip r:embed="rId8" cstate="print"/>
          <a:stretch>
            <a:fillRect/>
          </a:stretch>
        </p:blipFill>
        <p:spPr>
          <a:xfrm>
            <a:off x="7010400" y="3860430"/>
            <a:ext cx="309483" cy="254370"/>
          </a:xfrm>
          <a:prstGeom prst="rect">
            <a:avLst/>
          </a:prstGeom>
        </p:spPr>
      </p:pic>
      <p:pic>
        <p:nvPicPr>
          <p:cNvPr id="18" name="Picture 17" descr="Capture.JPG"/>
          <p:cNvPicPr>
            <a:picLocks noChangeAspect="1"/>
          </p:cNvPicPr>
          <p:nvPr/>
        </p:nvPicPr>
        <p:blipFill>
          <a:blip r:embed="rId9" cstate="print"/>
          <a:stretch>
            <a:fillRect/>
          </a:stretch>
        </p:blipFill>
        <p:spPr>
          <a:xfrm>
            <a:off x="2057400" y="4267200"/>
            <a:ext cx="5029201" cy="557446"/>
          </a:xfrm>
          <a:prstGeom prst="rect">
            <a:avLst/>
          </a:prstGeom>
        </p:spPr>
      </p:pic>
      <p:pic>
        <p:nvPicPr>
          <p:cNvPr id="2050" name="Picture 2"/>
          <p:cNvPicPr>
            <a:picLocks noChangeAspect="1" noChangeArrowheads="1"/>
          </p:cNvPicPr>
          <p:nvPr/>
        </p:nvPicPr>
        <p:blipFill>
          <a:blip r:embed="rId10" cstate="print"/>
          <a:srcRect/>
          <a:stretch>
            <a:fillRect/>
          </a:stretch>
        </p:blipFill>
        <p:spPr bwMode="auto">
          <a:xfrm>
            <a:off x="1870175" y="4953000"/>
            <a:ext cx="2168425" cy="242887"/>
          </a:xfrm>
          <a:prstGeom prst="rect">
            <a:avLst/>
          </a:prstGeom>
          <a:noFill/>
          <a:ln w="9525">
            <a:noFill/>
            <a:miter lim="800000"/>
            <a:headEnd/>
            <a:tailEnd/>
          </a:ln>
        </p:spPr>
      </p:pic>
      <p:pic>
        <p:nvPicPr>
          <p:cNvPr id="20" name="Picture 19" descr="Capture.JPG"/>
          <p:cNvPicPr>
            <a:picLocks noChangeAspect="1"/>
          </p:cNvPicPr>
          <p:nvPr/>
        </p:nvPicPr>
        <p:blipFill>
          <a:blip r:embed="rId11" cstate="print"/>
          <a:stretch>
            <a:fillRect/>
          </a:stretch>
        </p:blipFill>
        <p:spPr>
          <a:xfrm>
            <a:off x="4648200" y="4953000"/>
            <a:ext cx="135731" cy="228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15</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0" i="0" kern="0" noProof="0" dirty="0" smtClean="0">
                <a:solidFill>
                  <a:schemeClr val="tx2"/>
                </a:solidFill>
                <a:latin typeface="+mj-lt"/>
                <a:ea typeface="+mj-ea"/>
                <a:cs typeface="+mj-cs"/>
              </a:rPr>
              <a:t>Computing Success Probabilities</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533401" y="1600200"/>
            <a:ext cx="8077199" cy="4495800"/>
          </a:xfrm>
          <a:prstGeom prst="rect">
            <a:avLst/>
          </a:prstGeom>
        </p:spPr>
        <p:txBody>
          <a:bodyPr/>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r>
              <a:rPr lang="en-US" sz="2400" b="0" i="0" kern="0" dirty="0" smtClean="0">
                <a:latin typeface="+mn-lt"/>
                <a:ea typeface="+mn-ea"/>
              </a:rPr>
              <a:t>Success probability on the disjoint portions of the two paths is:</a:t>
            </a: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lang="en-US" b="0" i="0" kern="0" dirty="0" smtClean="0">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lang="en-US" b="0" i="0" kern="0" dirty="0" smtClean="0">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r>
              <a:rPr lang="en-US" sz="2400" b="0" i="0" kern="0" dirty="0" smtClean="0">
                <a:latin typeface="+mn-lt"/>
                <a:ea typeface="+mn-ea"/>
              </a:rPr>
              <a:t>Joint probabilities of receiving the description</a:t>
            </a:r>
          </a:p>
          <a:p>
            <a:pPr marL="927100" lvl="1" indent="-469900">
              <a:buFont typeface="Wingdings" pitchFamily="2" charset="2"/>
              <a:buChar char="n"/>
              <a:defRPr/>
            </a:pPr>
            <a:r>
              <a:rPr lang="en-US" sz="1800" b="0" i="0" kern="0" dirty="0" smtClean="0">
                <a:latin typeface="+mn-lt"/>
                <a:ea typeface="+mn-ea"/>
              </a:rPr>
              <a:t>Correlated losses: Aggregate the shared links and model them as an on-off Markov process</a:t>
            </a:r>
          </a:p>
          <a:p>
            <a:pPr marL="927100" lvl="1" indent="-469900">
              <a:buFont typeface="Wingdings" pitchFamily="2" charset="2"/>
              <a:buChar char="n"/>
              <a:defRPr/>
            </a:pPr>
            <a:endParaRPr lang="en-US" sz="1800" b="0" i="0" kern="0" dirty="0" smtClean="0">
              <a:latin typeface="+mn-lt"/>
              <a:ea typeface="+mn-ea"/>
            </a:endParaRPr>
          </a:p>
          <a:p>
            <a:pPr marL="927100" lvl="1" indent="-469900">
              <a:defRPr/>
            </a:pPr>
            <a:endParaRPr lang="en-US" sz="1800" b="0" i="0" kern="0" dirty="0" smtClean="0">
              <a:latin typeface="+mn-lt"/>
              <a:ea typeface="+mn-ea"/>
            </a:endParaRPr>
          </a:p>
          <a:p>
            <a:pPr marL="927100" lvl="1" indent="-469900">
              <a:buFont typeface="Wingdings" pitchFamily="2" charset="2"/>
              <a:buChar char="n"/>
              <a:defRPr/>
            </a:pPr>
            <a:endParaRPr lang="en-US" sz="2400" b="0" i="0" kern="0" dirty="0" smtClean="0">
              <a:latin typeface="+mn-lt"/>
              <a:ea typeface="+mn-ea"/>
            </a:endParaRPr>
          </a:p>
        </p:txBody>
      </p:sp>
      <p:pic>
        <p:nvPicPr>
          <p:cNvPr id="19" name="Picture 18" descr="Capture.JPG"/>
          <p:cNvPicPr>
            <a:picLocks noChangeAspect="1"/>
          </p:cNvPicPr>
          <p:nvPr/>
        </p:nvPicPr>
        <p:blipFill>
          <a:blip r:embed="rId3" cstate="print"/>
          <a:stretch>
            <a:fillRect/>
          </a:stretch>
        </p:blipFill>
        <p:spPr>
          <a:xfrm>
            <a:off x="2590799" y="2474813"/>
            <a:ext cx="4143845" cy="649387"/>
          </a:xfrm>
          <a:prstGeom prst="rect">
            <a:avLst/>
          </a:prstGeom>
        </p:spPr>
      </p:pic>
      <p:pic>
        <p:nvPicPr>
          <p:cNvPr id="21" name="Picture 20" descr="Capture.JPG"/>
          <p:cNvPicPr>
            <a:picLocks noChangeAspect="1"/>
          </p:cNvPicPr>
          <p:nvPr/>
        </p:nvPicPr>
        <p:blipFill>
          <a:blip r:embed="rId4" cstate="print"/>
          <a:stretch>
            <a:fillRect/>
          </a:stretch>
        </p:blipFill>
        <p:spPr>
          <a:xfrm>
            <a:off x="2895600" y="4343400"/>
            <a:ext cx="3429000" cy="1347975"/>
          </a:xfrm>
          <a:prstGeom prst="rect">
            <a:avLst/>
          </a:prstGeom>
        </p:spPr>
      </p:pic>
      <p:pic>
        <p:nvPicPr>
          <p:cNvPr id="24" name="Picture 23" descr="Capture.JPG"/>
          <p:cNvPicPr>
            <a:picLocks noChangeAspect="1"/>
          </p:cNvPicPr>
          <p:nvPr/>
        </p:nvPicPr>
        <p:blipFill>
          <a:blip r:embed="rId5" cstate="print"/>
          <a:stretch>
            <a:fillRect/>
          </a:stretch>
        </p:blipFill>
        <p:spPr>
          <a:xfrm>
            <a:off x="6705600" y="4619625"/>
            <a:ext cx="947874" cy="257175"/>
          </a:xfrm>
          <a:prstGeom prst="rect">
            <a:avLst/>
          </a:prstGeom>
        </p:spPr>
      </p:pic>
      <p:pic>
        <p:nvPicPr>
          <p:cNvPr id="25" name="Picture 24" descr="Capture.JPG"/>
          <p:cNvPicPr>
            <a:picLocks noChangeAspect="1"/>
          </p:cNvPicPr>
          <p:nvPr/>
        </p:nvPicPr>
        <p:blipFill>
          <a:blip r:embed="rId6" cstate="print"/>
          <a:stretch>
            <a:fillRect/>
          </a:stretch>
        </p:blipFill>
        <p:spPr>
          <a:xfrm>
            <a:off x="6629400" y="4953000"/>
            <a:ext cx="2041253" cy="252413"/>
          </a:xfrm>
          <a:prstGeom prst="rect">
            <a:avLst/>
          </a:prstGeom>
        </p:spPr>
      </p:pic>
      <p:sp>
        <p:nvSpPr>
          <p:cNvPr id="26" name="TextBox 25"/>
          <p:cNvSpPr txBox="1"/>
          <p:nvPr/>
        </p:nvSpPr>
        <p:spPr>
          <a:xfrm>
            <a:off x="6400800" y="4202668"/>
            <a:ext cx="2819400" cy="369332"/>
          </a:xfrm>
          <a:prstGeom prst="rect">
            <a:avLst/>
          </a:prstGeom>
          <a:noFill/>
        </p:spPr>
        <p:txBody>
          <a:bodyPr wrap="square" rtlCol="0">
            <a:spAutoFit/>
          </a:bodyPr>
          <a:lstStyle/>
          <a:p>
            <a:r>
              <a:rPr lang="en-US" sz="1800" b="0" i="0" dirty="0" smtClean="0"/>
              <a:t>Transition probabilities</a:t>
            </a:r>
            <a:endParaRPr lang="en-US" sz="1800" b="0" i="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16</a:t>
            </a:fld>
            <a:endParaRPr lang="en-US"/>
          </a:p>
        </p:txBody>
      </p:sp>
      <p:sp>
        <p:nvSpPr>
          <p:cNvPr id="3" name="Title 1"/>
          <p:cNvSpPr txBox="1">
            <a:spLocks/>
          </p:cNvSpPr>
          <p:nvPr/>
        </p:nvSpPr>
        <p:spPr bwMode="auto">
          <a:xfrm>
            <a:off x="574674" y="304800"/>
            <a:ext cx="8721726"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0" i="0" kern="0" noProof="0" dirty="0" smtClean="0">
                <a:solidFill>
                  <a:schemeClr val="tx2"/>
                </a:solidFill>
                <a:latin typeface="+mj-lt"/>
                <a:ea typeface="+mj-ea"/>
                <a:cs typeface="+mj-cs"/>
              </a:rPr>
              <a:t>Computing Success Probabilities(cont’d)</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533401" y="1676400"/>
            <a:ext cx="8077199" cy="4495800"/>
          </a:xfrm>
          <a:prstGeom prst="rect">
            <a:avLst/>
          </a:prstGeom>
        </p:spPr>
        <p:txBody>
          <a:bodyPr/>
          <a:lstStyle/>
          <a:p>
            <a:pPr marL="927100" lvl="1" indent="-469900">
              <a:buFont typeface="Wingdings" pitchFamily="2" charset="2"/>
              <a:buChar char="n"/>
              <a:defRPr/>
            </a:pPr>
            <a:r>
              <a:rPr lang="en-US" sz="1800" b="0" i="0" kern="0" dirty="0" smtClean="0">
                <a:latin typeface="+mn-lt"/>
                <a:ea typeface="+mn-ea"/>
              </a:rPr>
              <a:t>Independent losses: Aggregate the disjoint links of each path and model them as a </a:t>
            </a:r>
            <a:r>
              <a:rPr lang="en-US" sz="1800" b="0" i="0" kern="0" dirty="0" err="1" smtClean="0">
                <a:latin typeface="+mn-lt"/>
                <a:ea typeface="+mn-ea"/>
              </a:rPr>
              <a:t>Bernolli</a:t>
            </a:r>
            <a:r>
              <a:rPr lang="en-US" sz="1800" b="0" i="0" kern="0" dirty="0" smtClean="0">
                <a:latin typeface="+mn-lt"/>
                <a:ea typeface="+mn-ea"/>
              </a:rPr>
              <a:t> process</a:t>
            </a:r>
          </a:p>
          <a:p>
            <a:pPr marL="927100" lvl="1" indent="-469900">
              <a:buFont typeface="Wingdings" pitchFamily="2" charset="2"/>
              <a:buChar char="n"/>
              <a:defRPr/>
            </a:pPr>
            <a:endParaRPr lang="en-US" sz="2400" b="0" i="0" kern="0" dirty="0" smtClean="0">
              <a:latin typeface="+mn-lt"/>
              <a:ea typeface="+mn-ea"/>
            </a:endParaRPr>
          </a:p>
          <a:p>
            <a:pPr marL="927100" lvl="1" indent="-469900">
              <a:buFont typeface="Wingdings" pitchFamily="2" charset="2"/>
              <a:buChar char="n"/>
              <a:defRPr/>
            </a:pPr>
            <a:endParaRPr lang="en-US" sz="2400" b="0" i="0" kern="0" dirty="0" smtClean="0">
              <a:latin typeface="+mn-lt"/>
              <a:ea typeface="+mn-ea"/>
            </a:endParaRPr>
          </a:p>
          <a:p>
            <a:pPr marL="927100" lvl="1" indent="-469900">
              <a:buFont typeface="Wingdings" pitchFamily="2" charset="2"/>
              <a:buChar char="n"/>
              <a:defRPr/>
            </a:pPr>
            <a:endParaRPr lang="en-US" sz="2400" b="0" i="0" kern="0" dirty="0" smtClean="0">
              <a:latin typeface="+mn-lt"/>
              <a:ea typeface="+mn-ea"/>
            </a:endParaRPr>
          </a:p>
          <a:p>
            <a:pPr marL="927100" lvl="1" indent="-469900">
              <a:buFont typeface="Wingdings" pitchFamily="2" charset="2"/>
              <a:buChar char="n"/>
              <a:defRPr/>
            </a:pPr>
            <a:r>
              <a:rPr lang="en-US" sz="1800" b="0" i="0" kern="0" dirty="0" smtClean="0">
                <a:latin typeface="+mn-lt"/>
                <a:ea typeface="+mn-ea"/>
              </a:rPr>
              <a:t>The average length of the “up” period is</a:t>
            </a:r>
          </a:p>
          <a:p>
            <a:pPr marL="927100" lvl="1" indent="-469900">
              <a:buFont typeface="Wingdings" pitchFamily="2" charset="2"/>
              <a:buChar char="n"/>
              <a:defRPr/>
            </a:pPr>
            <a:endParaRPr lang="en-US" sz="1600" b="0" i="0" kern="0" dirty="0" smtClean="0">
              <a:latin typeface="+mn-lt"/>
              <a:ea typeface="+mn-ea"/>
            </a:endParaRPr>
          </a:p>
          <a:p>
            <a:pPr marL="927100" lvl="1" indent="-469900">
              <a:buFont typeface="Wingdings" pitchFamily="2" charset="2"/>
              <a:buChar char="n"/>
              <a:defRPr/>
            </a:pPr>
            <a:endParaRPr lang="en-US" sz="1800" b="0" i="0" kern="0" dirty="0" smtClean="0">
              <a:latin typeface="+mn-lt"/>
              <a:ea typeface="+mn-ea"/>
            </a:endParaRPr>
          </a:p>
          <a:p>
            <a:pPr marL="927100" lvl="1" indent="-469900">
              <a:buFont typeface="Wingdings" pitchFamily="2" charset="2"/>
              <a:buChar char="n"/>
              <a:defRPr/>
            </a:pPr>
            <a:endParaRPr lang="en-US" sz="800" b="0" i="0" kern="0" dirty="0" smtClean="0">
              <a:latin typeface="+mn-lt"/>
              <a:ea typeface="+mn-ea"/>
            </a:endParaRPr>
          </a:p>
          <a:p>
            <a:pPr marL="927100" lvl="1" indent="-469900">
              <a:buFont typeface="Wingdings" pitchFamily="2" charset="2"/>
              <a:buChar char="n"/>
              <a:defRPr/>
            </a:pPr>
            <a:r>
              <a:rPr lang="en-US" sz="1800" b="0" i="0" kern="0" dirty="0" smtClean="0">
                <a:latin typeface="+mn-lt"/>
                <a:ea typeface="+mn-ea"/>
              </a:rPr>
              <a:t>If the joint link set is not empty, the probability of a successful delivery on the joint links can be written as  </a:t>
            </a:r>
          </a:p>
          <a:p>
            <a:pPr marL="927100" lvl="1" indent="-469900">
              <a:buFont typeface="Wingdings" pitchFamily="2" charset="2"/>
              <a:buChar char="n"/>
              <a:defRPr/>
            </a:pPr>
            <a:endParaRPr lang="en-US" sz="1800" b="0" i="0" kern="0" dirty="0" smtClean="0">
              <a:latin typeface="+mn-lt"/>
              <a:ea typeface="+mn-ea"/>
            </a:endParaRPr>
          </a:p>
        </p:txBody>
      </p:sp>
      <p:pic>
        <p:nvPicPr>
          <p:cNvPr id="22" name="Picture 21" descr="Capture.JPG"/>
          <p:cNvPicPr>
            <a:picLocks noChangeAspect="1"/>
          </p:cNvPicPr>
          <p:nvPr/>
        </p:nvPicPr>
        <p:blipFill>
          <a:blip r:embed="rId3" cstate="print"/>
          <a:stretch>
            <a:fillRect/>
          </a:stretch>
        </p:blipFill>
        <p:spPr>
          <a:xfrm>
            <a:off x="2743200" y="2285999"/>
            <a:ext cx="3886200" cy="1220029"/>
          </a:xfrm>
          <a:prstGeom prst="rect">
            <a:avLst/>
          </a:prstGeom>
        </p:spPr>
      </p:pic>
      <p:pic>
        <p:nvPicPr>
          <p:cNvPr id="8" name="Picture 7" descr="Capture.JPG"/>
          <p:cNvPicPr>
            <a:picLocks noChangeAspect="1"/>
          </p:cNvPicPr>
          <p:nvPr/>
        </p:nvPicPr>
        <p:blipFill>
          <a:blip r:embed="rId4" cstate="print"/>
          <a:stretch>
            <a:fillRect/>
          </a:stretch>
        </p:blipFill>
        <p:spPr>
          <a:xfrm>
            <a:off x="2514600" y="3962400"/>
            <a:ext cx="3733800" cy="612438"/>
          </a:xfrm>
          <a:prstGeom prst="rect">
            <a:avLst/>
          </a:prstGeom>
        </p:spPr>
      </p:pic>
      <p:pic>
        <p:nvPicPr>
          <p:cNvPr id="9" name="Picture 8" descr="Capture.JPG"/>
          <p:cNvPicPr>
            <a:picLocks noChangeAspect="1"/>
          </p:cNvPicPr>
          <p:nvPr/>
        </p:nvPicPr>
        <p:blipFill>
          <a:blip r:embed="rId5" cstate="print"/>
          <a:stretch>
            <a:fillRect/>
          </a:stretch>
        </p:blipFill>
        <p:spPr>
          <a:xfrm>
            <a:off x="2514600" y="5410200"/>
            <a:ext cx="4267200" cy="64552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17</a:t>
            </a:fld>
            <a:endParaRPr lang="en-US"/>
          </a:p>
        </p:txBody>
      </p:sp>
      <p:sp>
        <p:nvSpPr>
          <p:cNvPr id="3" name="Title 1"/>
          <p:cNvSpPr txBox="1">
            <a:spLocks/>
          </p:cNvSpPr>
          <p:nvPr/>
        </p:nvSpPr>
        <p:spPr bwMode="auto">
          <a:xfrm>
            <a:off x="574674" y="304800"/>
            <a:ext cx="8721726"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0" i="0" kern="0" noProof="0" dirty="0" smtClean="0">
                <a:solidFill>
                  <a:schemeClr val="tx2"/>
                </a:solidFill>
                <a:latin typeface="+mj-lt"/>
                <a:ea typeface="+mj-ea"/>
                <a:cs typeface="+mj-cs"/>
              </a:rPr>
              <a:t>Computing Success Probabilities(cont’d)</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533401" y="1676400"/>
            <a:ext cx="8077199" cy="4495800"/>
          </a:xfrm>
          <a:prstGeom prst="rect">
            <a:avLst/>
          </a:prstGeom>
        </p:spPr>
        <p:txBody>
          <a:bodyPr/>
          <a:lstStyle/>
          <a:p>
            <a:pPr marL="927100" lvl="1" indent="-469900">
              <a:buFont typeface="Wingdings" pitchFamily="2" charset="2"/>
              <a:buChar char="n"/>
              <a:defRPr/>
            </a:pPr>
            <a:r>
              <a:rPr lang="en-US" sz="1800" b="0" i="0" kern="0" dirty="0" smtClean="0">
                <a:latin typeface="+mn-lt"/>
                <a:ea typeface="+mn-ea"/>
              </a:rPr>
              <a:t>Finally, the transition probabilities of the aggregate on-off process are</a:t>
            </a:r>
          </a:p>
          <a:p>
            <a:pPr marL="927100" lvl="1" indent="-469900">
              <a:buFont typeface="Wingdings" pitchFamily="2" charset="2"/>
              <a:buChar char="n"/>
              <a:defRPr/>
            </a:pPr>
            <a:endParaRPr lang="en-US" sz="1800" b="0" i="0" kern="0" dirty="0" smtClean="0">
              <a:latin typeface="+mn-lt"/>
              <a:ea typeface="+mn-ea"/>
            </a:endParaRPr>
          </a:p>
          <a:p>
            <a:pPr marL="927100" lvl="1" indent="-469900">
              <a:buFont typeface="Wingdings" pitchFamily="2" charset="2"/>
              <a:buChar char="n"/>
              <a:defRPr/>
            </a:pPr>
            <a:endParaRPr lang="en-US" sz="1800" b="0" i="0" kern="0" dirty="0" smtClean="0">
              <a:latin typeface="+mn-lt"/>
              <a:ea typeface="+mn-ea"/>
            </a:endParaRPr>
          </a:p>
          <a:p>
            <a:pPr marL="927100" lvl="1" indent="-469900">
              <a:buFont typeface="Wingdings" pitchFamily="2" charset="2"/>
              <a:buChar char="n"/>
              <a:defRPr/>
            </a:pPr>
            <a:r>
              <a:rPr lang="en-US" sz="1800" b="0" i="0" kern="0" dirty="0" smtClean="0">
                <a:latin typeface="+mn-lt"/>
                <a:ea typeface="+mn-ea"/>
              </a:rPr>
              <a:t>With the consolidated path model, the joint probabilities of receiving the descriptions are:</a:t>
            </a:r>
          </a:p>
          <a:p>
            <a:pPr marL="927100" lvl="1" indent="-469900">
              <a:buFont typeface="Wingdings" pitchFamily="2" charset="2"/>
              <a:buChar char="n"/>
              <a:defRPr/>
            </a:pPr>
            <a:endParaRPr lang="en-US" sz="1800" b="0" i="0" kern="0" dirty="0" smtClean="0">
              <a:latin typeface="+mn-lt"/>
              <a:ea typeface="+mn-ea"/>
            </a:endParaRPr>
          </a:p>
          <a:p>
            <a:pPr marL="927100" lvl="1" indent="-469900">
              <a:buFont typeface="Wingdings" pitchFamily="2" charset="2"/>
              <a:buChar char="n"/>
              <a:defRPr/>
            </a:pPr>
            <a:endParaRPr lang="en-US" sz="1800" b="0" i="0" kern="0" dirty="0" smtClean="0">
              <a:latin typeface="+mn-lt"/>
              <a:ea typeface="+mn-ea"/>
            </a:endParaRPr>
          </a:p>
          <a:p>
            <a:pPr marL="927100" lvl="1" indent="-469900">
              <a:buFont typeface="Wingdings" pitchFamily="2" charset="2"/>
              <a:buChar char="n"/>
              <a:defRPr/>
            </a:pPr>
            <a:endParaRPr lang="en-US" sz="1800" b="0" i="0" kern="0" dirty="0" smtClean="0">
              <a:latin typeface="+mn-lt"/>
              <a:ea typeface="+mn-ea"/>
            </a:endParaRPr>
          </a:p>
          <a:p>
            <a:pPr marL="927100" lvl="1" indent="-469900">
              <a:buFont typeface="Wingdings" pitchFamily="2" charset="2"/>
              <a:buChar char="n"/>
              <a:defRPr/>
            </a:pPr>
            <a:endParaRPr lang="en-US" sz="1800" b="0" i="0" kern="0" dirty="0" smtClean="0">
              <a:latin typeface="+mn-lt"/>
              <a:ea typeface="+mn-ea"/>
            </a:endParaRPr>
          </a:p>
        </p:txBody>
      </p:sp>
      <p:pic>
        <p:nvPicPr>
          <p:cNvPr id="10" name="Picture 9" descr="Capture.JPG"/>
          <p:cNvPicPr>
            <a:picLocks noChangeAspect="1"/>
          </p:cNvPicPr>
          <p:nvPr/>
        </p:nvPicPr>
        <p:blipFill>
          <a:blip r:embed="rId3" cstate="print"/>
          <a:stretch>
            <a:fillRect/>
          </a:stretch>
        </p:blipFill>
        <p:spPr>
          <a:xfrm>
            <a:off x="2743200" y="2308991"/>
            <a:ext cx="2895600" cy="586609"/>
          </a:xfrm>
          <a:prstGeom prst="rect">
            <a:avLst/>
          </a:prstGeom>
        </p:spPr>
      </p:pic>
      <p:pic>
        <p:nvPicPr>
          <p:cNvPr id="14" name="Picture 13" descr="Capture.JPG"/>
          <p:cNvPicPr>
            <a:picLocks noChangeAspect="1"/>
          </p:cNvPicPr>
          <p:nvPr/>
        </p:nvPicPr>
        <p:blipFill>
          <a:blip r:embed="rId4" cstate="print"/>
          <a:stretch>
            <a:fillRect/>
          </a:stretch>
        </p:blipFill>
        <p:spPr>
          <a:xfrm>
            <a:off x="2667000" y="3657600"/>
            <a:ext cx="4191000" cy="146649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apture.JPG"/>
          <p:cNvPicPr>
            <a:picLocks noChangeAspect="1"/>
          </p:cNvPicPr>
          <p:nvPr/>
        </p:nvPicPr>
        <p:blipFill>
          <a:blip r:embed="rId3" cstate="print"/>
          <a:stretch>
            <a:fillRect/>
          </a:stretch>
        </p:blipFill>
        <p:spPr>
          <a:xfrm>
            <a:off x="838199" y="1824960"/>
            <a:ext cx="7974767" cy="3661440"/>
          </a:xfrm>
          <a:prstGeom prst="rect">
            <a:avLst/>
          </a:prstGeom>
        </p:spPr>
      </p:pic>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18</a:t>
            </a:fld>
            <a:endParaRPr lang="en-US"/>
          </a:p>
        </p:txBody>
      </p:sp>
      <p:sp>
        <p:nvSpPr>
          <p:cNvPr id="3" name="Title 1"/>
          <p:cNvSpPr txBox="1">
            <a:spLocks/>
          </p:cNvSpPr>
          <p:nvPr/>
        </p:nvSpPr>
        <p:spPr bwMode="auto">
          <a:xfrm>
            <a:off x="574674" y="304800"/>
            <a:ext cx="8569325"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0" i="0" kern="0" noProof="0" dirty="0" smtClean="0">
                <a:solidFill>
                  <a:schemeClr val="tx2"/>
                </a:solidFill>
                <a:latin typeface="+mj-lt"/>
                <a:ea typeface="+mj-ea"/>
                <a:cs typeface="+mj-cs"/>
              </a:rPr>
              <a:t>The optimal Multipath Routing Problem</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9" name="Rectangle 8"/>
          <p:cNvSpPr/>
          <p:nvPr/>
        </p:nvSpPr>
        <p:spPr>
          <a:xfrm>
            <a:off x="2133600" y="2286000"/>
            <a:ext cx="4876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bwMode="auto">
          <a:xfrm rot="3349093">
            <a:off x="4814584" y="1715104"/>
            <a:ext cx="228600" cy="707559"/>
          </a:xfrm>
          <a:prstGeom prst="downArrow">
            <a:avLst/>
          </a:prstGeom>
          <a:solidFill>
            <a:schemeClr val="bg1"/>
          </a:solidFill>
          <a:ln w="190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12" charset="0"/>
            </a:endParaRPr>
          </a:p>
        </p:txBody>
      </p:sp>
      <p:sp>
        <p:nvSpPr>
          <p:cNvPr id="11" name="TextBox 10"/>
          <p:cNvSpPr txBox="1"/>
          <p:nvPr/>
        </p:nvSpPr>
        <p:spPr>
          <a:xfrm>
            <a:off x="5257800" y="1676400"/>
            <a:ext cx="3124200" cy="461665"/>
          </a:xfrm>
          <a:prstGeom prst="rect">
            <a:avLst/>
          </a:prstGeom>
          <a:noFill/>
          <a:ln w="19050">
            <a:solidFill>
              <a:srgbClr val="FF0000"/>
            </a:solidFill>
          </a:ln>
        </p:spPr>
        <p:txBody>
          <a:bodyPr wrap="square" rtlCol="0">
            <a:spAutoFit/>
          </a:bodyPr>
          <a:lstStyle/>
          <a:p>
            <a:r>
              <a:rPr lang="en-US" sz="1200" b="0" i="0" dirty="0" smtClean="0">
                <a:solidFill>
                  <a:srgbClr val="FF0000"/>
                </a:solidFill>
              </a:rPr>
              <a:t>Minimize the average distortion of the received video</a:t>
            </a:r>
            <a:endParaRPr lang="en-US" sz="1200" b="0" i="0" dirty="0">
              <a:solidFill>
                <a:srgbClr val="FF0000"/>
              </a:solidFill>
            </a:endParaRPr>
          </a:p>
        </p:txBody>
      </p:sp>
      <p:sp>
        <p:nvSpPr>
          <p:cNvPr id="12" name="Rectangle 11"/>
          <p:cNvSpPr/>
          <p:nvPr/>
        </p:nvSpPr>
        <p:spPr>
          <a:xfrm>
            <a:off x="2209800" y="2743200"/>
            <a:ext cx="65532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00200" y="3849624"/>
            <a:ext cx="4800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bwMode="auto">
          <a:xfrm rot="6563964">
            <a:off x="6734359" y="3901937"/>
            <a:ext cx="228600" cy="707559"/>
          </a:xfrm>
          <a:prstGeom prst="downArrow">
            <a:avLst/>
          </a:prstGeom>
          <a:solidFill>
            <a:schemeClr val="bg1"/>
          </a:solidFill>
          <a:ln w="190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12" charset="0"/>
            </a:endParaRPr>
          </a:p>
        </p:txBody>
      </p:sp>
      <p:sp>
        <p:nvSpPr>
          <p:cNvPr id="15" name="Down Arrow 14"/>
          <p:cNvSpPr/>
          <p:nvPr/>
        </p:nvSpPr>
        <p:spPr bwMode="auto">
          <a:xfrm rot="10333673">
            <a:off x="7285792" y="3669807"/>
            <a:ext cx="228600" cy="707559"/>
          </a:xfrm>
          <a:prstGeom prst="downArrow">
            <a:avLst/>
          </a:prstGeom>
          <a:solidFill>
            <a:schemeClr val="bg1"/>
          </a:solidFill>
          <a:ln w="190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12" charset="0"/>
            </a:endParaRPr>
          </a:p>
        </p:txBody>
      </p:sp>
      <p:sp>
        <p:nvSpPr>
          <p:cNvPr id="16" name="TextBox 15"/>
          <p:cNvSpPr txBox="1"/>
          <p:nvPr/>
        </p:nvSpPr>
        <p:spPr>
          <a:xfrm>
            <a:off x="0" y="4191000"/>
            <a:ext cx="1447800" cy="461665"/>
          </a:xfrm>
          <a:prstGeom prst="rect">
            <a:avLst/>
          </a:prstGeom>
          <a:noFill/>
          <a:ln w="19050">
            <a:solidFill>
              <a:srgbClr val="FF0000"/>
            </a:solidFill>
          </a:ln>
        </p:spPr>
        <p:txBody>
          <a:bodyPr wrap="square" rtlCol="0">
            <a:spAutoFit/>
          </a:bodyPr>
          <a:lstStyle/>
          <a:p>
            <a:r>
              <a:rPr lang="en-US" sz="1200" b="0" i="0" dirty="0" smtClean="0">
                <a:solidFill>
                  <a:srgbClr val="FF0000"/>
                </a:solidFill>
              </a:rPr>
              <a:t>Ensure the links are stable</a:t>
            </a:r>
            <a:endParaRPr lang="en-US" sz="1200" b="0" i="0" dirty="0">
              <a:solidFill>
                <a:srgbClr val="FF0000"/>
              </a:solidFill>
            </a:endParaRPr>
          </a:p>
        </p:txBody>
      </p:sp>
      <p:sp>
        <p:nvSpPr>
          <p:cNvPr id="17" name="Rectangle 16"/>
          <p:cNvSpPr/>
          <p:nvPr/>
        </p:nvSpPr>
        <p:spPr>
          <a:xfrm>
            <a:off x="1752600" y="4700016"/>
            <a:ext cx="4648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bwMode="auto">
          <a:xfrm rot="16972895">
            <a:off x="1313990" y="4485126"/>
            <a:ext cx="228600" cy="707559"/>
          </a:xfrm>
          <a:prstGeom prst="downArrow">
            <a:avLst/>
          </a:prstGeom>
          <a:solidFill>
            <a:schemeClr val="bg1"/>
          </a:solidFill>
          <a:ln w="190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12" charset="0"/>
            </a:endParaRPr>
          </a:p>
        </p:txBody>
      </p:sp>
      <p:sp>
        <p:nvSpPr>
          <p:cNvPr id="22" name="TextBox 21"/>
          <p:cNvSpPr txBox="1"/>
          <p:nvPr/>
        </p:nvSpPr>
        <p:spPr>
          <a:xfrm>
            <a:off x="6781800" y="4419600"/>
            <a:ext cx="1828800" cy="461665"/>
          </a:xfrm>
          <a:prstGeom prst="rect">
            <a:avLst/>
          </a:prstGeom>
          <a:noFill/>
          <a:ln w="19050">
            <a:solidFill>
              <a:srgbClr val="FF0000"/>
            </a:solidFill>
          </a:ln>
        </p:spPr>
        <p:txBody>
          <a:bodyPr wrap="square" rtlCol="0">
            <a:spAutoFit/>
          </a:bodyPr>
          <a:lstStyle/>
          <a:p>
            <a:r>
              <a:rPr lang="en-US" sz="1200" b="0" i="0" dirty="0" smtClean="0">
                <a:solidFill>
                  <a:srgbClr val="FF0000"/>
                </a:solidFill>
              </a:rPr>
              <a:t>Ensure the paths are loop-free</a:t>
            </a:r>
            <a:endParaRPr lang="en-US" sz="1200" b="0" i="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P spid="18" grpId="0" animBg="1"/>
      <p:bldP spid="22" grpId="0" animBg="1"/>
      <p:bldP spid="2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19</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spcBef>
                <a:spcPct val="0"/>
              </a:spcBef>
              <a:buClrTx/>
              <a:defRPr/>
            </a:pPr>
            <a:r>
              <a:rPr lang="en-US" sz="3200" b="0" i="0" kern="0" dirty="0" smtClean="0"/>
              <a:t>A </a:t>
            </a:r>
            <a:r>
              <a:rPr lang="en-US" sz="3200" b="0" i="0" kern="0" dirty="0"/>
              <a:t>GA-based </a:t>
            </a:r>
            <a:r>
              <a:rPr lang="en-US" sz="3200" b="0" i="0" kern="0" dirty="0" smtClean="0"/>
              <a:t>Method</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a:xfrm>
            <a:off x="523876" y="1676400"/>
            <a:ext cx="8382000" cy="4495800"/>
          </a:xfrm>
          <a:prstGeom prst="rect">
            <a:avLst/>
          </a:prstGeom>
        </p:spPr>
        <p:txBody>
          <a:bodyPr/>
          <a:lstStyle/>
          <a:p>
            <a:pPr marL="469900" indent="-469900">
              <a:buFont typeface="Wingdings" pitchFamily="2" charset="2"/>
              <a:buChar char="o"/>
              <a:defRPr/>
            </a:pPr>
            <a:r>
              <a:rPr lang="en-US" sz="2400" b="0" i="0" kern="0" dirty="0" smtClean="0"/>
              <a:t>Approach</a:t>
            </a:r>
          </a:p>
          <a:p>
            <a:pPr marL="927100" lvl="1" indent="-469900">
              <a:buClr>
                <a:srgbClr val="C00000"/>
              </a:buClr>
              <a:buFont typeface="Wingdings" pitchFamily="2" charset="2"/>
              <a:buChar char=""/>
              <a:defRPr/>
            </a:pPr>
            <a:r>
              <a:rPr lang="en-US" sz="1800" b="0" i="0" kern="0" dirty="0" smtClean="0"/>
              <a:t>Propose a solution procedure that produces a pair of feasible and near-optimal paths</a:t>
            </a:r>
            <a:endParaRPr lang="en-US" sz="1800" b="0" i="0" kern="0" dirty="0"/>
          </a:p>
          <a:p>
            <a:pPr marL="469900" indent="-469900">
              <a:buFont typeface="Wingdings" pitchFamily="2" charset="2"/>
              <a:buChar char="o"/>
              <a:defRPr/>
            </a:pPr>
            <a:endParaRPr kumimoji="0" lang="en-US" sz="2400" b="0" i="0" u="none" strike="noStrike" kern="0" cap="none" spc="0" normalizeH="0" noProof="0" dirty="0" smtClean="0">
              <a:ln>
                <a:noFill/>
              </a:ln>
              <a:solidFill>
                <a:schemeClr val="tx1"/>
              </a:solidFill>
              <a:effectLst/>
              <a:uLnTx/>
              <a:uFillTx/>
              <a:latin typeface="+mn-lt"/>
              <a:ea typeface="+mn-ea"/>
            </a:endParaRPr>
          </a:p>
          <a:p>
            <a:pPr marL="469900" indent="-469900">
              <a:buFont typeface="Wingdings" pitchFamily="2" charset="2"/>
              <a:buChar char="o"/>
              <a:defRPr/>
            </a:pPr>
            <a:r>
              <a:rPr lang="en-US" sz="2400" b="0" i="0" kern="0" dirty="0" smtClean="0">
                <a:latin typeface="+mn-lt"/>
                <a:ea typeface="+mn-ea"/>
              </a:rPr>
              <a:t>Why GA</a:t>
            </a:r>
          </a:p>
          <a:p>
            <a:pPr marL="927100" lvl="1" indent="-469900">
              <a:buClr>
                <a:srgbClr val="C00000"/>
              </a:buClr>
              <a:buFont typeface="Wingdings" pitchFamily="2" charset="2"/>
              <a:buChar char=""/>
              <a:defRPr/>
            </a:pPr>
            <a:r>
              <a:rPr kumimoji="0" lang="en-US" sz="1800" b="0" i="0" u="none" strike="noStrike" kern="0" cap="none" spc="0" normalizeH="0" noProof="0" dirty="0" smtClean="0">
                <a:ln>
                  <a:noFill/>
                </a:ln>
                <a:solidFill>
                  <a:schemeClr val="tx1"/>
                </a:solidFill>
                <a:effectLst/>
                <a:uLnTx/>
                <a:uFillTx/>
                <a:latin typeface="+mn-lt"/>
                <a:ea typeface="+mn-ea"/>
                <a:cs typeface="+mn-cs"/>
              </a:rPr>
              <a:t>Identifying promising search region </a:t>
            </a:r>
            <a:endParaRPr lang="en-US" sz="1800" b="0" i="0" kern="0" dirty="0" smtClean="0">
              <a:latin typeface="+mn-lt"/>
              <a:ea typeface="+mn-ea"/>
            </a:endParaRPr>
          </a:p>
          <a:p>
            <a:pPr marL="927100" lvl="1" indent="-469900">
              <a:buClr>
                <a:srgbClr val="C00000"/>
              </a:buClr>
              <a:buFont typeface="Wingdings" pitchFamily="2" charset="2"/>
              <a:buChar char=""/>
              <a:defRPr/>
            </a:pPr>
            <a:r>
              <a:rPr lang="en-US" sz="1800" b="0" i="0" kern="0" dirty="0" smtClean="0">
                <a:latin typeface="+mn-lt"/>
                <a:ea typeface="+mn-ea"/>
              </a:rPr>
              <a:t>Less likely</a:t>
            </a:r>
            <a:r>
              <a:rPr kumimoji="0" lang="en-US" sz="1800" b="0" i="0" u="none" strike="noStrike" kern="0" cap="none" spc="0" normalizeH="0" noProof="0" dirty="0" smtClean="0">
                <a:ln>
                  <a:noFill/>
                </a:ln>
                <a:solidFill>
                  <a:schemeClr val="tx1"/>
                </a:solidFill>
                <a:effectLst/>
                <a:uLnTx/>
                <a:uFillTx/>
                <a:latin typeface="+mn-lt"/>
                <a:ea typeface="+mn-ea"/>
                <a:cs typeface="+mn-cs"/>
              </a:rPr>
              <a:t> to be trapped at a local optimum</a:t>
            </a:r>
          </a:p>
          <a:p>
            <a:pPr marL="927100" lvl="1" indent="-469900">
              <a:buClr>
                <a:srgbClr val="C00000"/>
              </a:buClr>
              <a:buFont typeface="Wingdings" pitchFamily="2" charset="2"/>
              <a:buChar char=""/>
              <a:defRPr/>
            </a:pPr>
            <a:r>
              <a:rPr kumimoji="0" lang="en-US" sz="1800" b="0" i="0" u="none" strike="noStrike" kern="0" cap="none" spc="0" normalizeH="0" noProof="0" dirty="0" smtClean="0">
                <a:ln>
                  <a:noFill/>
                </a:ln>
                <a:solidFill>
                  <a:schemeClr val="tx1"/>
                </a:solidFill>
                <a:effectLst/>
                <a:uLnTx/>
                <a:uFillTx/>
                <a:latin typeface="+mn-lt"/>
                <a:ea typeface="+mn-ea"/>
                <a:cs typeface="+mn-cs"/>
              </a:rPr>
              <a:t>GA is a parallel algorithm</a:t>
            </a:r>
          </a:p>
          <a:p>
            <a:pPr marL="1384300" lvl="2" indent="-469900">
              <a:buFont typeface="Wingdings" pitchFamily="2" charset="2"/>
              <a:buChar char="Ø"/>
              <a:defRPr/>
            </a:pPr>
            <a:r>
              <a:rPr kumimoji="0" lang="en-US" sz="1600" b="0" i="0" u="none" strike="noStrike" kern="0" cap="none" spc="0" normalizeH="0" noProof="0" dirty="0" smtClean="0">
                <a:ln>
                  <a:noFill/>
                </a:ln>
                <a:solidFill>
                  <a:schemeClr val="tx1"/>
                </a:solidFill>
                <a:effectLst/>
                <a:uLnTx/>
                <a:uFillTx/>
                <a:latin typeface="+mn-lt"/>
                <a:ea typeface="+mn-ea"/>
              </a:rPr>
              <a:t>Naturally handling complexity due to the interaction among concurrent sessions</a:t>
            </a:r>
            <a:endParaRPr lang="en-US" sz="1600" b="0" i="0" kern="0" dirty="0" smtClean="0">
              <a:latin typeface="+mn-lt"/>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miter lim="800000"/>
            <a:headEnd/>
            <a:tailEnd/>
          </a:ln>
        </p:spPr>
        <p:txBody>
          <a:bodyPr/>
          <a:lstStyle/>
          <a:p>
            <a:fld id="{ED96465A-448A-492E-8410-C484CF06D31D}" type="slidenum">
              <a:rPr lang="en-US" smtClean="0"/>
              <a:pPr/>
              <a:t>2</a:t>
            </a:fld>
            <a:endParaRPr lang="en-US" smtClean="0"/>
          </a:p>
        </p:txBody>
      </p:sp>
      <p:sp>
        <p:nvSpPr>
          <p:cNvPr id="8195" name="Rectangle 2"/>
          <p:cNvSpPr>
            <a:spLocks noGrp="1" noChangeArrowheads="1"/>
          </p:cNvSpPr>
          <p:nvPr>
            <p:ph type="title" idx="4294967295"/>
          </p:nvPr>
        </p:nvSpPr>
        <p:spPr/>
        <p:txBody>
          <a:bodyPr/>
          <a:lstStyle/>
          <a:p>
            <a:pPr eaLnBrk="1" hangingPunct="1"/>
            <a:r>
              <a:rPr lang="en-US" sz="3200" dirty="0" smtClean="0"/>
              <a:t>Outline</a:t>
            </a:r>
          </a:p>
        </p:txBody>
      </p:sp>
      <p:sp>
        <p:nvSpPr>
          <p:cNvPr id="8196" name="Rectangle 3"/>
          <p:cNvSpPr>
            <a:spLocks noGrp="1" noChangeArrowheads="1"/>
          </p:cNvSpPr>
          <p:nvPr>
            <p:ph type="body" idx="4294967295"/>
          </p:nvPr>
        </p:nvSpPr>
        <p:spPr>
          <a:xfrm>
            <a:off x="533400" y="1752600"/>
            <a:ext cx="8001000" cy="4267200"/>
          </a:xfrm>
        </p:spPr>
        <p:txBody>
          <a:bodyPr/>
          <a:lstStyle/>
          <a:p>
            <a:pPr marL="571500" indent="-571500" eaLnBrk="1" hangingPunct="1"/>
            <a:r>
              <a:rPr lang="en-US" sz="2800" dirty="0" smtClean="0"/>
              <a:t>Review of </a:t>
            </a:r>
            <a:r>
              <a:rPr lang="en-US" sz="2800" dirty="0" err="1" smtClean="0">
                <a:latin typeface="Verdana" pitchFamily="34" charset="0"/>
              </a:rPr>
              <a:t>metaheuristic</a:t>
            </a:r>
            <a:r>
              <a:rPr lang="en-US" sz="2800" dirty="0" smtClean="0">
                <a:latin typeface="Verdana" pitchFamily="34" charset="0"/>
              </a:rPr>
              <a:t> methods</a:t>
            </a:r>
            <a:endParaRPr lang="en-US" sz="2800" dirty="0" smtClean="0"/>
          </a:p>
          <a:p>
            <a:pPr marL="571500" indent="-571500" eaLnBrk="1" hangingPunct="1"/>
            <a:endParaRPr lang="en-US" sz="2800" dirty="0" smtClean="0"/>
          </a:p>
          <a:p>
            <a:pPr marL="571500" indent="-571500" eaLnBrk="1" hangingPunct="1"/>
            <a:r>
              <a:rPr lang="en-US" sz="2800" dirty="0" smtClean="0"/>
              <a:t>Case study</a:t>
            </a:r>
          </a:p>
          <a:p>
            <a:pPr marL="1009650" lvl="1" indent="-571500" eaLnBrk="1" hangingPunct="1"/>
            <a:r>
              <a:rPr lang="en-US" sz="2400" dirty="0"/>
              <a:t>Routing for multiple description video over wireless ad hoc </a:t>
            </a:r>
            <a:r>
              <a:rPr lang="en-US" sz="2400" dirty="0" smtClean="0"/>
              <a:t>networks</a:t>
            </a:r>
          </a:p>
          <a:p>
            <a:pPr marL="571500" indent="-571500" eaLnBrk="1" hangingPunct="1"/>
            <a:endParaRPr lang="en-US" dirty="0" smtClean="0"/>
          </a:p>
          <a:p>
            <a:pPr marL="966788" lvl="1" indent="-495300" eaLnBrk="1" hangingPunct="1">
              <a:buFont typeface="Wingdings" pitchFamily="2" charset="2"/>
              <a:buNone/>
            </a:pPr>
            <a:endParaRPr lang="en-US" dirty="0" smtClean="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20</a:t>
            </a:fld>
            <a:endParaRPr lang="en-US"/>
          </a:p>
        </p:txBody>
      </p:sp>
      <p:sp>
        <p:nvSpPr>
          <p:cNvPr id="3" name="Title 1"/>
          <p:cNvSpPr txBox="1">
            <a:spLocks/>
          </p:cNvSpPr>
          <p:nvPr/>
        </p:nvSpPr>
        <p:spPr bwMode="auto">
          <a:xfrm>
            <a:off x="574675" y="990600"/>
            <a:ext cx="8001000" cy="5302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571500" marR="0" lvl="0" indent="-571500" algn="l" defTabSz="914400" rtl="0" eaLnBrk="1" fontAlgn="base" latinLnBrk="0" hangingPunct="1">
              <a:lnSpc>
                <a:spcPct val="100000"/>
              </a:lnSpc>
              <a:spcBef>
                <a:spcPct val="0"/>
              </a:spcBef>
              <a:spcAft>
                <a:spcPct val="0"/>
              </a:spcAft>
              <a:buClrTx/>
              <a:buSzTx/>
              <a:buFontTx/>
              <a:buNone/>
              <a:tabLst/>
              <a:defRPr/>
            </a:pPr>
            <a:r>
              <a:rPr lang="en-US" sz="3200" b="0" i="0" kern="0" dirty="0" smtClean="0">
                <a:solidFill>
                  <a:schemeClr val="tx2"/>
                </a:solidFill>
                <a:latin typeface="+mj-lt"/>
                <a:ea typeface="+mj-ea"/>
                <a:cs typeface="+mj-cs"/>
              </a:rPr>
              <a:t>Representation and Initialization</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9" name="Rectangle 3"/>
          <p:cNvSpPr txBox="1">
            <a:spLocks noChangeArrowheads="1"/>
          </p:cNvSpPr>
          <p:nvPr/>
        </p:nvSpPr>
        <p:spPr bwMode="auto">
          <a:xfrm>
            <a:off x="533400" y="1676400"/>
            <a:ext cx="8382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smtClean="0">
                <a:ln>
                  <a:noFill/>
                </a:ln>
                <a:effectLst/>
                <a:uLnTx/>
                <a:uFillTx/>
                <a:latin typeface="+mn-lt"/>
                <a:ea typeface="+mn-ea"/>
                <a:cs typeface="+mn-cs"/>
              </a:rPr>
              <a:t>Representation</a:t>
            </a:r>
          </a:p>
          <a:p>
            <a:pPr marL="1028700" lvl="1" indent="-571500" eaLnBrk="1" hangingPunct="1">
              <a:buFont typeface="Wingdings" pitchFamily="2" charset="2"/>
              <a:buChar char="n"/>
              <a:defRPr/>
            </a:pPr>
            <a:r>
              <a:rPr lang="en-US" sz="1800" b="0" i="0" kern="0" dirty="0" smtClean="0">
                <a:latin typeface="+mn-lt"/>
              </a:rPr>
              <a:t>Define a node as a gene</a:t>
            </a:r>
          </a:p>
          <a:p>
            <a:pPr marL="1028700" lvl="1" indent="-571500" eaLnBrk="1" hangingPunct="1">
              <a:buFont typeface="Wingdings" pitchFamily="2" charset="2"/>
              <a:buChar char="n"/>
              <a:defRPr/>
            </a:pPr>
            <a:r>
              <a:rPr lang="en-US" sz="1800" b="0" i="0" kern="0" dirty="0" smtClean="0">
                <a:latin typeface="+mn-lt"/>
              </a:rPr>
              <a:t>Define a route as a sequence of gene (chromosome)</a:t>
            </a:r>
          </a:p>
          <a:p>
            <a:pPr marL="1028700" lvl="1" indent="-571500" eaLnBrk="1" hangingPunct="1">
              <a:buFont typeface="Wingdings" pitchFamily="2" charset="2"/>
              <a:buChar char="n"/>
              <a:defRPr/>
            </a:pPr>
            <a:r>
              <a:rPr lang="en-US" sz="1800" b="0" i="0" kern="0" dirty="0" smtClean="0">
                <a:latin typeface="+mn-lt"/>
              </a:rPr>
              <a:t>Define a solution (individual) as a set of routes, each route assigned to a session</a:t>
            </a:r>
          </a:p>
          <a:p>
            <a:pPr marL="1028700" lvl="1" indent="-571500" eaLnBrk="1" hangingPunct="1">
              <a:buFont typeface="Wingdings" pitchFamily="2" charset="2"/>
              <a:buChar char="n"/>
              <a:defRPr/>
            </a:pPr>
            <a:r>
              <a:rPr lang="en-US" sz="1800" b="0" i="0" kern="0" dirty="0" smtClean="0">
                <a:latin typeface="+mn-lt"/>
              </a:rPr>
              <a:t>Define a population as a group of solutions (individuals)</a:t>
            </a:r>
          </a:p>
          <a:p>
            <a:pPr marL="1028700" lvl="1" indent="-571500" eaLnBrk="1" hangingPunct="1">
              <a:buBlip>
                <a:blip r:embed="rId3"/>
              </a:buBlip>
              <a:defRPr/>
            </a:pPr>
            <a:endParaRPr kumimoji="0" lang="en-US" sz="2400" b="0" i="0" u="none" strike="noStrike" kern="0" cap="none" spc="0" normalizeH="0" noProof="0" dirty="0" smtClean="0">
              <a:ln>
                <a:noFill/>
              </a:ln>
              <a:effectLst/>
              <a:uLnTx/>
              <a:uFillTx/>
              <a:latin typeface="+mn-lt"/>
              <a:ea typeface="+mn-ea"/>
              <a:cs typeface="+mn-cs"/>
            </a:endParaRPr>
          </a:p>
          <a:p>
            <a:pPr marL="571500" marR="0" lvl="0" indent="-5715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lang="en-US" sz="2400" b="0" i="0" kern="0" noProof="0" dirty="0" smtClean="0">
                <a:latin typeface="+mn-lt"/>
                <a:ea typeface="+mn-ea"/>
              </a:rPr>
              <a:t>Initialization</a:t>
            </a:r>
          </a:p>
          <a:p>
            <a:pPr marL="1028700" lvl="1" indent="-571500" eaLnBrk="1" hangingPunct="1">
              <a:buFont typeface="Wingdings" pitchFamily="2" charset="2"/>
              <a:buChar char="n"/>
              <a:defRPr/>
            </a:pPr>
            <a:r>
              <a:rPr kumimoji="0" lang="en-US" sz="1800" b="0" i="0" u="none" strike="noStrike" kern="0" cap="none" spc="0" normalizeH="0" dirty="0" smtClean="0">
                <a:ln>
                  <a:noFill/>
                </a:ln>
                <a:effectLst/>
                <a:uLnTx/>
                <a:uFillTx/>
                <a:latin typeface="+mn-lt"/>
                <a:ea typeface="+mn-ea"/>
                <a:cs typeface="+mn-cs"/>
              </a:rPr>
              <a:t>Produce an initial population of solution</a:t>
            </a:r>
            <a:endParaRPr kumimoji="0" lang="en-US" sz="1800" b="0" i="0" u="none" strike="noStrike" kern="0" cap="none" spc="0" normalizeH="0" baseline="0" noProof="0" dirty="0" smtClean="0">
              <a:ln>
                <a:noFill/>
              </a:ln>
              <a:solidFill>
                <a:schemeClr val="accent1"/>
              </a:solidFill>
              <a:effectLst/>
              <a:uLnTx/>
              <a:uFillTx/>
              <a:latin typeface="+mn-lt"/>
              <a:ea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21</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571500" marR="0" lvl="0" indent="-571500" algn="l" defTabSz="914400" rtl="0" eaLnBrk="1" fontAlgn="base" latinLnBrk="0" hangingPunct="1">
              <a:lnSpc>
                <a:spcPct val="100000"/>
              </a:lnSpc>
              <a:spcBef>
                <a:spcPct val="0"/>
              </a:spcBef>
              <a:spcAft>
                <a:spcPct val="0"/>
              </a:spcAft>
              <a:buClrTx/>
              <a:buSzTx/>
              <a:buFontTx/>
              <a:buNone/>
              <a:tabLst/>
              <a:defRPr/>
            </a:pPr>
            <a:r>
              <a:rPr lang="en-US" sz="3200" b="0" i="0" kern="0" noProof="0" dirty="0" smtClean="0">
                <a:solidFill>
                  <a:schemeClr val="tx2"/>
                </a:solidFill>
                <a:latin typeface="+mj-lt"/>
                <a:ea typeface="+mj-ea"/>
                <a:cs typeface="+mj-cs"/>
              </a:rPr>
              <a:t>An Example</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8" name="TextBox 7"/>
          <p:cNvSpPr txBox="1"/>
          <p:nvPr/>
        </p:nvSpPr>
        <p:spPr>
          <a:xfrm>
            <a:off x="762000" y="4419600"/>
            <a:ext cx="3505200" cy="369332"/>
          </a:xfrm>
          <a:prstGeom prst="rect">
            <a:avLst/>
          </a:prstGeom>
          <a:noFill/>
        </p:spPr>
        <p:txBody>
          <a:bodyPr wrap="square" rtlCol="0">
            <a:spAutoFit/>
          </a:bodyPr>
          <a:lstStyle/>
          <a:p>
            <a:r>
              <a:rPr lang="en-US" sz="1800" b="0" i="0" dirty="0" smtClean="0"/>
              <a:t>An example ad hoc network</a:t>
            </a:r>
            <a:endParaRPr lang="en-US" sz="1800" b="0" i="0" dirty="0"/>
          </a:p>
        </p:txBody>
      </p:sp>
      <p:sp>
        <p:nvSpPr>
          <p:cNvPr id="9" name="TextBox 8"/>
          <p:cNvSpPr txBox="1"/>
          <p:nvPr/>
        </p:nvSpPr>
        <p:spPr>
          <a:xfrm>
            <a:off x="5638800" y="4419600"/>
            <a:ext cx="2286000" cy="369332"/>
          </a:xfrm>
          <a:prstGeom prst="rect">
            <a:avLst/>
          </a:prstGeom>
          <a:noFill/>
        </p:spPr>
        <p:txBody>
          <a:bodyPr wrap="square" rtlCol="0">
            <a:spAutoFit/>
          </a:bodyPr>
          <a:lstStyle/>
          <a:p>
            <a:r>
              <a:rPr lang="en-US" sz="1800" b="0" i="0" dirty="0" smtClean="0"/>
              <a:t>A</a:t>
            </a:r>
            <a:r>
              <a:rPr lang="en-US" sz="1400" b="0" i="0" dirty="0" smtClean="0"/>
              <a:t> </a:t>
            </a:r>
            <a:r>
              <a:rPr lang="en-US" sz="1800" b="0" i="0" dirty="0" smtClean="0"/>
              <a:t>feasible solution</a:t>
            </a:r>
            <a:endParaRPr lang="en-US" sz="1800" b="0" i="0" dirty="0"/>
          </a:p>
        </p:txBody>
      </p:sp>
      <p:pic>
        <p:nvPicPr>
          <p:cNvPr id="10" name="Picture 9" descr="Capture.JPG"/>
          <p:cNvPicPr>
            <a:picLocks noChangeAspect="1"/>
          </p:cNvPicPr>
          <p:nvPr/>
        </p:nvPicPr>
        <p:blipFill>
          <a:blip r:embed="rId3" cstate="print"/>
          <a:stretch>
            <a:fillRect/>
          </a:stretch>
        </p:blipFill>
        <p:spPr>
          <a:xfrm>
            <a:off x="762000" y="2590800"/>
            <a:ext cx="3435394" cy="1600200"/>
          </a:xfrm>
          <a:prstGeom prst="rect">
            <a:avLst/>
          </a:prstGeom>
        </p:spPr>
      </p:pic>
      <p:pic>
        <p:nvPicPr>
          <p:cNvPr id="11" name="Picture 10" descr="Capture.JPG"/>
          <p:cNvPicPr>
            <a:picLocks noChangeAspect="1"/>
          </p:cNvPicPr>
          <p:nvPr/>
        </p:nvPicPr>
        <p:blipFill>
          <a:blip r:embed="rId4" cstate="print"/>
          <a:stretch>
            <a:fillRect/>
          </a:stretch>
        </p:blipFill>
        <p:spPr>
          <a:xfrm>
            <a:off x="4724400" y="2590800"/>
            <a:ext cx="3429000" cy="136822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22</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571500" marR="0" lvl="0" indent="-571500" algn="l" defTabSz="914400" rtl="0" eaLnBrk="1" fontAlgn="base" latinLnBrk="0" hangingPunct="1">
              <a:lnSpc>
                <a:spcPct val="100000"/>
              </a:lnSpc>
              <a:spcBef>
                <a:spcPct val="0"/>
              </a:spcBef>
              <a:spcAft>
                <a:spcPct val="0"/>
              </a:spcAft>
              <a:buClrTx/>
              <a:buSzTx/>
              <a:buFontTx/>
              <a:buNone/>
              <a:tabLst/>
              <a:defRPr/>
            </a:pPr>
            <a:r>
              <a:rPr lang="en-US" sz="3200" b="0" i="0" kern="0" dirty="0" smtClean="0">
                <a:solidFill>
                  <a:schemeClr val="tx2"/>
                </a:solidFill>
                <a:latin typeface="+mj-lt"/>
                <a:ea typeface="+mj-ea"/>
                <a:cs typeface="+mj-cs"/>
              </a:rPr>
              <a:t>Evaluation and Selection</a:t>
            </a:r>
            <a:r>
              <a:rPr lang="en-US" sz="3200" b="0" i="0" kern="0" noProof="0" dirty="0" smtClean="0">
                <a:solidFill>
                  <a:schemeClr val="tx2"/>
                </a:solidFill>
                <a:latin typeface="+mj-lt"/>
                <a:ea typeface="+mj-ea"/>
                <a:cs typeface="+mj-cs"/>
              </a:rPr>
              <a:t> </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bwMode="auto">
          <a:xfrm>
            <a:off x="533400" y="1676400"/>
            <a:ext cx="8153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lang="en-US" sz="2400" b="0" i="0" kern="0" dirty="0" smtClean="0">
                <a:latin typeface="+mn-lt"/>
                <a:ea typeface="+mn-ea"/>
              </a:rPr>
              <a:t>Evaluation</a:t>
            </a:r>
          </a:p>
          <a:p>
            <a:pPr marL="1028700" lvl="1" indent="-571500" eaLnBrk="1" hangingPunct="1">
              <a:buFont typeface="Wingdings" pitchFamily="2" charset="2"/>
              <a:buChar char="n"/>
              <a:defRPr/>
            </a:pPr>
            <a:r>
              <a:rPr lang="en-US" sz="1800" b="0" i="0" kern="0" dirty="0" smtClean="0">
                <a:latin typeface="+mn-lt"/>
                <a:ea typeface="+mn-ea"/>
              </a:rPr>
              <a:t>Define an individual</a:t>
            </a:r>
          </a:p>
          <a:p>
            <a:pPr marL="1028700" lvl="1" indent="-571500" eaLnBrk="1" hangingPunct="1">
              <a:buBlip>
                <a:blip r:embed="rId3"/>
              </a:buBlip>
              <a:defRPr/>
            </a:pPr>
            <a:endParaRPr lang="en-US" sz="1000" b="0" i="0" kern="0" dirty="0" smtClean="0">
              <a:latin typeface="+mn-lt"/>
              <a:ea typeface="+mn-ea"/>
            </a:endParaRPr>
          </a:p>
          <a:p>
            <a:pPr marL="1028700" lvl="1" indent="-571500" eaLnBrk="1" hangingPunct="1">
              <a:buFont typeface="Wingdings" pitchFamily="2" charset="2"/>
              <a:buChar char="n"/>
              <a:defRPr/>
            </a:pPr>
            <a:r>
              <a:rPr lang="en-US" sz="1800" b="0" i="0" kern="0" dirty="0" smtClean="0">
                <a:latin typeface="+mn-lt"/>
                <a:ea typeface="+mn-ea"/>
              </a:rPr>
              <a:t>The fitness function is defined as the inverse of the distortion value: </a:t>
            </a:r>
          </a:p>
          <a:p>
            <a:pPr marL="571500" marR="0" lvl="0" indent="-5715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endParaRPr lang="en-US" sz="2400" b="0" i="0" kern="0" dirty="0" smtClean="0">
              <a:latin typeface="+mn-lt"/>
              <a:ea typeface="+mn-ea"/>
            </a:endParaRPr>
          </a:p>
          <a:p>
            <a:pPr marL="571500" marR="0" lvl="0" indent="-5715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lang="en-US" sz="2400" b="0" i="0" kern="0" dirty="0" smtClean="0">
                <a:latin typeface="+mn-lt"/>
                <a:ea typeface="+mn-ea"/>
              </a:rPr>
              <a:t>Selection</a:t>
            </a:r>
          </a:p>
          <a:p>
            <a:pPr marL="1028700" lvl="1" indent="-571500" eaLnBrk="1" hangingPunct="1">
              <a:buFont typeface="Wingdings" pitchFamily="2" charset="2"/>
              <a:buChar char="n"/>
              <a:defRPr/>
            </a:pPr>
            <a:r>
              <a:rPr lang="en-US" sz="1800" b="0" i="0" kern="0" dirty="0" smtClean="0"/>
              <a:t>An individual with higher values of fitness function is likely to be selected</a:t>
            </a:r>
          </a:p>
          <a:p>
            <a:pPr marL="571500" marR="0" lvl="0" indent="-5715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endParaRPr lang="en-US" sz="2400" b="0" i="0" kern="0" dirty="0" smtClean="0">
              <a:latin typeface="+mn-lt"/>
              <a:ea typeface="+mn-ea"/>
            </a:endParaRPr>
          </a:p>
        </p:txBody>
      </p:sp>
      <p:pic>
        <p:nvPicPr>
          <p:cNvPr id="7" name="Picture 6" descr="Capture.JPG"/>
          <p:cNvPicPr>
            <a:picLocks noChangeAspect="1"/>
          </p:cNvPicPr>
          <p:nvPr/>
        </p:nvPicPr>
        <p:blipFill>
          <a:blip r:embed="rId4" cstate="print"/>
          <a:stretch>
            <a:fillRect/>
          </a:stretch>
        </p:blipFill>
        <p:spPr>
          <a:xfrm>
            <a:off x="4038600" y="2133600"/>
            <a:ext cx="1552575" cy="337975"/>
          </a:xfrm>
          <a:prstGeom prst="rect">
            <a:avLst/>
          </a:prstGeom>
        </p:spPr>
      </p:pic>
      <p:pic>
        <p:nvPicPr>
          <p:cNvPr id="8" name="Picture 7" descr="Capture.JPG"/>
          <p:cNvPicPr>
            <a:picLocks noChangeAspect="1"/>
          </p:cNvPicPr>
          <p:nvPr/>
        </p:nvPicPr>
        <p:blipFill>
          <a:blip r:embed="rId5" cstate="print"/>
          <a:stretch>
            <a:fillRect/>
          </a:stretch>
        </p:blipFill>
        <p:spPr>
          <a:xfrm>
            <a:off x="3581401" y="2895600"/>
            <a:ext cx="1600200" cy="32621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apture.JPG"/>
          <p:cNvPicPr>
            <a:picLocks noChangeAspect="1"/>
          </p:cNvPicPr>
          <p:nvPr/>
        </p:nvPicPr>
        <p:blipFill>
          <a:blip r:embed="rId3" cstate="print"/>
          <a:stretch>
            <a:fillRect/>
          </a:stretch>
        </p:blipFill>
        <p:spPr>
          <a:xfrm>
            <a:off x="4800600" y="3810000"/>
            <a:ext cx="2102849" cy="1905000"/>
          </a:xfrm>
          <a:prstGeom prst="rect">
            <a:avLst/>
          </a:prstGeom>
        </p:spPr>
      </p:pic>
      <p:pic>
        <p:nvPicPr>
          <p:cNvPr id="17" name="Picture 16" descr="Capture.JPG"/>
          <p:cNvPicPr>
            <a:picLocks noChangeAspect="1"/>
          </p:cNvPicPr>
          <p:nvPr/>
        </p:nvPicPr>
        <p:blipFill>
          <a:blip r:embed="rId4" cstate="print"/>
          <a:stretch>
            <a:fillRect/>
          </a:stretch>
        </p:blipFill>
        <p:spPr>
          <a:xfrm>
            <a:off x="1371600" y="3810000"/>
            <a:ext cx="2103681" cy="1905000"/>
          </a:xfrm>
          <a:prstGeom prst="rect">
            <a:avLst/>
          </a:prstGeom>
        </p:spPr>
      </p:pic>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23</a:t>
            </a:fld>
            <a:endParaRPr lang="en-US"/>
          </a:p>
        </p:txBody>
      </p:sp>
      <p:sp>
        <p:nvSpPr>
          <p:cNvPr id="3" name="Title 1"/>
          <p:cNvSpPr txBox="1">
            <a:spLocks/>
          </p:cNvSpPr>
          <p:nvPr/>
        </p:nvSpPr>
        <p:spPr bwMode="auto">
          <a:xfrm>
            <a:off x="574675" y="609600"/>
            <a:ext cx="8001000" cy="9112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571500" marR="0" lvl="0" indent="-571500" algn="l" defTabSz="914400" rtl="0" eaLnBrk="1" fontAlgn="base" latinLnBrk="0" hangingPunct="1">
              <a:lnSpc>
                <a:spcPct val="100000"/>
              </a:lnSpc>
              <a:spcBef>
                <a:spcPct val="0"/>
              </a:spcBef>
              <a:spcAft>
                <a:spcPct val="0"/>
              </a:spcAft>
              <a:buClrTx/>
              <a:buSzTx/>
              <a:buFontTx/>
              <a:buNone/>
              <a:tabLst/>
              <a:defRPr/>
            </a:pPr>
            <a:r>
              <a:rPr lang="en-US" sz="3200" b="0" i="0" kern="0" dirty="0" smtClean="0">
                <a:solidFill>
                  <a:schemeClr val="tx2"/>
                </a:solidFill>
                <a:latin typeface="+mj-lt"/>
                <a:ea typeface="+mj-ea"/>
                <a:cs typeface="+mj-cs"/>
              </a:rPr>
              <a:t>Crossover</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8" name="TextBox 7"/>
          <p:cNvSpPr txBox="1"/>
          <p:nvPr/>
        </p:nvSpPr>
        <p:spPr>
          <a:xfrm>
            <a:off x="152400" y="4095690"/>
            <a:ext cx="1295400" cy="400110"/>
          </a:xfrm>
          <a:prstGeom prst="rect">
            <a:avLst/>
          </a:prstGeom>
          <a:noFill/>
        </p:spPr>
        <p:txBody>
          <a:bodyPr wrap="square" rtlCol="0">
            <a:spAutoFit/>
          </a:bodyPr>
          <a:lstStyle/>
          <a:p>
            <a:r>
              <a:rPr lang="en-US" b="0" i="0" dirty="0" smtClean="0"/>
              <a:t>Parent 1</a:t>
            </a:r>
            <a:endParaRPr lang="en-US" b="0" i="0" dirty="0"/>
          </a:p>
        </p:txBody>
      </p:sp>
      <p:sp>
        <p:nvSpPr>
          <p:cNvPr id="10" name="TextBox 9"/>
          <p:cNvSpPr txBox="1"/>
          <p:nvPr/>
        </p:nvSpPr>
        <p:spPr>
          <a:xfrm>
            <a:off x="76200" y="5181600"/>
            <a:ext cx="1295400" cy="400110"/>
          </a:xfrm>
          <a:prstGeom prst="rect">
            <a:avLst/>
          </a:prstGeom>
          <a:noFill/>
        </p:spPr>
        <p:txBody>
          <a:bodyPr wrap="square" rtlCol="0">
            <a:spAutoFit/>
          </a:bodyPr>
          <a:lstStyle/>
          <a:p>
            <a:r>
              <a:rPr lang="en-US" b="0" i="0" dirty="0" smtClean="0"/>
              <a:t>Parent 2</a:t>
            </a:r>
            <a:endParaRPr lang="en-US" b="0" i="0" dirty="0"/>
          </a:p>
        </p:txBody>
      </p:sp>
      <p:sp>
        <p:nvSpPr>
          <p:cNvPr id="12" name="TextBox 11"/>
          <p:cNvSpPr txBox="1"/>
          <p:nvPr/>
        </p:nvSpPr>
        <p:spPr>
          <a:xfrm>
            <a:off x="6858000" y="4038600"/>
            <a:ext cx="1600200" cy="400110"/>
          </a:xfrm>
          <a:prstGeom prst="rect">
            <a:avLst/>
          </a:prstGeom>
          <a:noFill/>
        </p:spPr>
        <p:txBody>
          <a:bodyPr wrap="square" rtlCol="0">
            <a:spAutoFit/>
          </a:bodyPr>
          <a:lstStyle/>
          <a:p>
            <a:r>
              <a:rPr lang="en-US" b="0" i="0" dirty="0" smtClean="0"/>
              <a:t>Offspring 1</a:t>
            </a:r>
            <a:endParaRPr lang="en-US" b="0" i="0" dirty="0"/>
          </a:p>
        </p:txBody>
      </p:sp>
      <p:sp>
        <p:nvSpPr>
          <p:cNvPr id="13" name="TextBox 12"/>
          <p:cNvSpPr txBox="1"/>
          <p:nvPr/>
        </p:nvSpPr>
        <p:spPr>
          <a:xfrm>
            <a:off x="6934200" y="5181600"/>
            <a:ext cx="1600200" cy="400110"/>
          </a:xfrm>
          <a:prstGeom prst="rect">
            <a:avLst/>
          </a:prstGeom>
          <a:noFill/>
        </p:spPr>
        <p:txBody>
          <a:bodyPr wrap="square" rtlCol="0">
            <a:spAutoFit/>
          </a:bodyPr>
          <a:lstStyle/>
          <a:p>
            <a:r>
              <a:rPr lang="en-US" b="0" i="0" dirty="0" smtClean="0"/>
              <a:t>Offspring 2</a:t>
            </a:r>
            <a:endParaRPr lang="en-US" b="0" i="0" dirty="0"/>
          </a:p>
        </p:txBody>
      </p:sp>
      <p:sp>
        <p:nvSpPr>
          <p:cNvPr id="14" name="Oval 13"/>
          <p:cNvSpPr/>
          <p:nvPr/>
        </p:nvSpPr>
        <p:spPr>
          <a:xfrm>
            <a:off x="2590800" y="4953000"/>
            <a:ext cx="7620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3352800" y="4440004"/>
            <a:ext cx="2590800" cy="74159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019800" y="4267200"/>
            <a:ext cx="685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67000" y="4191000"/>
            <a:ext cx="9906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019800" y="5029200"/>
            <a:ext cx="9906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3657600" y="4419600"/>
            <a:ext cx="2362200" cy="8382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3"/>
          <p:cNvSpPr txBox="1">
            <a:spLocks noChangeArrowheads="1"/>
          </p:cNvSpPr>
          <p:nvPr/>
        </p:nvSpPr>
        <p:spPr bwMode="auto">
          <a:xfrm>
            <a:off x="533400" y="1676400"/>
            <a:ext cx="81534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indent="-571500" eaLnBrk="1" hangingPunct="1">
              <a:buFont typeface="Wingdings" pitchFamily="2" charset="2"/>
              <a:buChar char="o"/>
              <a:defRPr/>
            </a:pPr>
            <a:r>
              <a:rPr lang="en-US" sz="2400" b="0" i="0" kern="0" dirty="0" smtClean="0">
                <a:latin typeface="+mn-lt"/>
                <a:ea typeface="+mn-ea"/>
              </a:rPr>
              <a:t>Mimics the genetic mechanism of reproduction in the natural world</a:t>
            </a:r>
          </a:p>
          <a:p>
            <a:pPr marL="571500" indent="-571500" eaLnBrk="1" hangingPunct="1">
              <a:buFont typeface="Wingdings" pitchFamily="2" charset="2"/>
              <a:buChar char="o"/>
              <a:defRPr/>
            </a:pPr>
            <a:r>
              <a:rPr lang="en-US" sz="2400" b="0" i="0" kern="0" dirty="0" smtClean="0">
                <a:latin typeface="+mn-lt"/>
                <a:ea typeface="+mn-ea"/>
              </a:rPr>
              <a:t>Genes from parents are recombined and passed to offspring</a:t>
            </a:r>
            <a:endParaRPr lang="en-US" b="0" i="0" kern="0" dirty="0" smtClean="0">
              <a:latin typeface="+mn-lt"/>
              <a:ea typeface="+mn-ea"/>
            </a:endParaRPr>
          </a:p>
          <a:p>
            <a:pPr marL="1028700" lvl="1" indent="-571500" eaLnBrk="1" hangingPunct="1">
              <a:defRPr/>
            </a:pPr>
            <a:endParaRPr lang="en-US" b="0" i="0" kern="0" dirty="0" smtClean="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24</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571500" marR="0" lvl="0" indent="-571500" algn="l" defTabSz="914400" rtl="0" eaLnBrk="1" fontAlgn="base" latinLnBrk="0" hangingPunct="1">
              <a:lnSpc>
                <a:spcPct val="100000"/>
              </a:lnSpc>
              <a:spcBef>
                <a:spcPct val="0"/>
              </a:spcBef>
              <a:spcAft>
                <a:spcPct val="0"/>
              </a:spcAft>
              <a:buClrTx/>
              <a:buSzTx/>
              <a:buFontTx/>
              <a:buNone/>
              <a:tabLst/>
              <a:defRPr/>
            </a:pPr>
            <a:r>
              <a:rPr lang="en-US" sz="3200" b="0" i="0" kern="0" dirty="0" smtClean="0">
                <a:solidFill>
                  <a:schemeClr val="tx2"/>
                </a:solidFill>
                <a:latin typeface="+mj-lt"/>
                <a:ea typeface="+mj-ea"/>
                <a:cs typeface="+mj-cs"/>
              </a:rPr>
              <a:t>Mutation</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bwMode="auto">
          <a:xfrm>
            <a:off x="533400" y="1676400"/>
            <a:ext cx="8153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indent="-571500" eaLnBrk="1" hangingPunct="1">
              <a:buFont typeface="Wingdings" pitchFamily="2" charset="2"/>
              <a:buChar char="o"/>
              <a:defRPr/>
            </a:pPr>
            <a:r>
              <a:rPr lang="en-US" sz="2400" b="0" i="0" kern="0" dirty="0" smtClean="0">
                <a:latin typeface="+mn-lt"/>
                <a:ea typeface="+mn-ea"/>
              </a:rPr>
              <a:t>We propose a schedule to vary the mutation rate within  </a:t>
            </a:r>
          </a:p>
          <a:p>
            <a:pPr marL="1028700" lvl="1" indent="-571500" eaLnBrk="1" hangingPunct="1">
              <a:buFont typeface="Wingdings" pitchFamily="2" charset="2"/>
              <a:buChar char="n"/>
              <a:defRPr/>
            </a:pPr>
            <a:r>
              <a:rPr lang="en-US" sz="1800" b="0" i="0" kern="0" dirty="0" smtClean="0">
                <a:latin typeface="+mn-lt"/>
                <a:ea typeface="+mn-ea"/>
              </a:rPr>
              <a:t>The mutation rate is first initialized to </a:t>
            </a:r>
          </a:p>
          <a:p>
            <a:pPr marL="1028700" lvl="1" indent="-571500" eaLnBrk="1" hangingPunct="1">
              <a:buFont typeface="Wingdings" pitchFamily="2" charset="2"/>
              <a:buChar char="n"/>
              <a:defRPr/>
            </a:pPr>
            <a:r>
              <a:rPr lang="en-US" sz="1800" b="0" i="0" kern="0" dirty="0" smtClean="0">
                <a:latin typeface="+mn-lt"/>
                <a:ea typeface="+mn-ea"/>
              </a:rPr>
              <a:t>Then as generation number    increases, the mutation rate gradually decreases to         , i.e., </a:t>
            </a:r>
          </a:p>
          <a:p>
            <a:pPr marL="1028700" lvl="1" indent="-571500" eaLnBrk="1" hangingPunct="1">
              <a:buFont typeface="Wingdings" pitchFamily="2" charset="2"/>
              <a:buChar char="n"/>
              <a:defRPr/>
            </a:pPr>
            <a:endParaRPr lang="en-US" b="0" i="0" kern="0" dirty="0" smtClean="0">
              <a:latin typeface="+mn-lt"/>
              <a:ea typeface="+mn-ea"/>
            </a:endParaRPr>
          </a:p>
          <a:p>
            <a:pPr marL="1028700" lvl="1" indent="-571500" eaLnBrk="1" hangingPunct="1">
              <a:buFont typeface="Wingdings" pitchFamily="2" charset="2"/>
              <a:buChar char="n"/>
              <a:defRPr/>
            </a:pPr>
            <a:endParaRPr lang="en-US" sz="900" b="0" i="0" kern="0" dirty="0" smtClean="0">
              <a:latin typeface="+mn-lt"/>
              <a:ea typeface="+mn-ea"/>
            </a:endParaRPr>
          </a:p>
          <a:p>
            <a:pPr marL="571500" indent="-571500" eaLnBrk="1" hangingPunct="1">
              <a:buFont typeface="Wingdings" pitchFamily="2" charset="2"/>
              <a:buChar char="o"/>
              <a:defRPr/>
            </a:pPr>
            <a:r>
              <a:rPr lang="en-US" sz="2400" b="0" i="0" kern="0" dirty="0" smtClean="0">
                <a:latin typeface="+mn-lt"/>
                <a:ea typeface="+mn-ea"/>
              </a:rPr>
              <a:t>An example</a:t>
            </a:r>
            <a:endParaRPr lang="en-US" b="0" i="0" kern="0" dirty="0" smtClean="0">
              <a:latin typeface="+mn-lt"/>
              <a:ea typeface="+mn-ea"/>
            </a:endParaRPr>
          </a:p>
          <a:p>
            <a:pPr marL="1028700" lvl="1" indent="-571500" eaLnBrk="1" hangingPunct="1">
              <a:buBlip>
                <a:blip r:embed="rId3"/>
              </a:buBlip>
              <a:defRPr/>
            </a:pPr>
            <a:endParaRPr lang="en-US" b="0" i="0" kern="0" dirty="0" smtClean="0">
              <a:latin typeface="+mn-lt"/>
              <a:ea typeface="+mn-ea"/>
            </a:endParaRPr>
          </a:p>
          <a:p>
            <a:pPr marL="1028700" lvl="1" indent="-571500" eaLnBrk="1" hangingPunct="1">
              <a:defRPr/>
            </a:pPr>
            <a:endParaRPr lang="en-US" b="0" i="0" kern="0" dirty="0" smtClean="0">
              <a:latin typeface="+mn-lt"/>
              <a:ea typeface="+mn-ea"/>
            </a:endParaRPr>
          </a:p>
        </p:txBody>
      </p:sp>
      <p:sp>
        <p:nvSpPr>
          <p:cNvPr id="18" name="TextBox 17"/>
          <p:cNvSpPr txBox="1"/>
          <p:nvPr/>
        </p:nvSpPr>
        <p:spPr>
          <a:xfrm>
            <a:off x="1447800" y="5638800"/>
            <a:ext cx="2590800" cy="400110"/>
          </a:xfrm>
          <a:prstGeom prst="rect">
            <a:avLst/>
          </a:prstGeom>
          <a:noFill/>
        </p:spPr>
        <p:txBody>
          <a:bodyPr wrap="square" rtlCol="0">
            <a:spAutoFit/>
          </a:bodyPr>
          <a:lstStyle/>
          <a:p>
            <a:r>
              <a:rPr lang="en-US" b="0" i="0" dirty="0" smtClean="0"/>
              <a:t>Original</a:t>
            </a:r>
            <a:r>
              <a:rPr lang="en-US" sz="1400" b="0" i="0" dirty="0" smtClean="0"/>
              <a:t> </a:t>
            </a:r>
            <a:r>
              <a:rPr lang="en-US" b="0" i="0" dirty="0" smtClean="0"/>
              <a:t>individual</a:t>
            </a:r>
            <a:endParaRPr lang="en-US" b="0" i="0" dirty="0"/>
          </a:p>
        </p:txBody>
      </p:sp>
      <p:sp>
        <p:nvSpPr>
          <p:cNvPr id="19" name="TextBox 18"/>
          <p:cNvSpPr txBox="1"/>
          <p:nvPr/>
        </p:nvSpPr>
        <p:spPr>
          <a:xfrm>
            <a:off x="4495800" y="5638800"/>
            <a:ext cx="2438400" cy="400110"/>
          </a:xfrm>
          <a:prstGeom prst="rect">
            <a:avLst/>
          </a:prstGeom>
          <a:noFill/>
        </p:spPr>
        <p:txBody>
          <a:bodyPr wrap="square" rtlCol="0">
            <a:spAutoFit/>
          </a:bodyPr>
          <a:lstStyle/>
          <a:p>
            <a:r>
              <a:rPr lang="en-US" b="0" i="0" dirty="0" smtClean="0"/>
              <a:t>   New</a:t>
            </a:r>
            <a:r>
              <a:rPr lang="en-US" sz="1400" b="0" i="0" dirty="0" smtClean="0"/>
              <a:t> </a:t>
            </a:r>
            <a:r>
              <a:rPr lang="en-US" b="0" i="0" dirty="0" smtClean="0"/>
              <a:t>individual</a:t>
            </a:r>
            <a:endParaRPr lang="en-US" b="0" i="0" dirty="0"/>
          </a:p>
        </p:txBody>
      </p:sp>
      <p:pic>
        <p:nvPicPr>
          <p:cNvPr id="9" name="Picture 8" descr="Capture.JPG"/>
          <p:cNvPicPr>
            <a:picLocks noChangeAspect="1"/>
          </p:cNvPicPr>
          <p:nvPr/>
        </p:nvPicPr>
        <p:blipFill>
          <a:blip r:embed="rId4" cstate="print"/>
          <a:stretch>
            <a:fillRect/>
          </a:stretch>
        </p:blipFill>
        <p:spPr>
          <a:xfrm>
            <a:off x="2971800" y="2133600"/>
            <a:ext cx="1195388" cy="271861"/>
          </a:xfrm>
          <a:prstGeom prst="rect">
            <a:avLst/>
          </a:prstGeom>
        </p:spPr>
      </p:pic>
      <p:pic>
        <p:nvPicPr>
          <p:cNvPr id="10" name="Picture 9" descr="Capture.JPG"/>
          <p:cNvPicPr>
            <a:picLocks noChangeAspect="1"/>
          </p:cNvPicPr>
          <p:nvPr/>
        </p:nvPicPr>
        <p:blipFill>
          <a:blip r:embed="rId5" cstate="print"/>
          <a:stretch>
            <a:fillRect/>
          </a:stretch>
        </p:blipFill>
        <p:spPr>
          <a:xfrm>
            <a:off x="6075484" y="2560320"/>
            <a:ext cx="553916" cy="228600"/>
          </a:xfrm>
          <a:prstGeom prst="rect">
            <a:avLst/>
          </a:prstGeom>
        </p:spPr>
      </p:pic>
      <p:pic>
        <p:nvPicPr>
          <p:cNvPr id="11" name="Picture 10" descr="Capture.JPG"/>
          <p:cNvPicPr>
            <a:picLocks noChangeAspect="1"/>
          </p:cNvPicPr>
          <p:nvPr/>
        </p:nvPicPr>
        <p:blipFill>
          <a:blip r:embed="rId6" cstate="print"/>
          <a:stretch>
            <a:fillRect/>
          </a:stretch>
        </p:blipFill>
        <p:spPr>
          <a:xfrm>
            <a:off x="4909887" y="2819400"/>
            <a:ext cx="178308" cy="260604"/>
          </a:xfrm>
          <a:prstGeom prst="rect">
            <a:avLst/>
          </a:prstGeom>
        </p:spPr>
      </p:pic>
      <p:pic>
        <p:nvPicPr>
          <p:cNvPr id="12" name="Picture 11" descr="Capture.JPG"/>
          <p:cNvPicPr>
            <a:picLocks noChangeAspect="1"/>
          </p:cNvPicPr>
          <p:nvPr/>
        </p:nvPicPr>
        <p:blipFill>
          <a:blip r:embed="rId7" cstate="print"/>
          <a:stretch>
            <a:fillRect/>
          </a:stretch>
        </p:blipFill>
        <p:spPr>
          <a:xfrm>
            <a:off x="4343400" y="3124200"/>
            <a:ext cx="609600" cy="251417"/>
          </a:xfrm>
          <a:prstGeom prst="rect">
            <a:avLst/>
          </a:prstGeom>
        </p:spPr>
      </p:pic>
      <p:pic>
        <p:nvPicPr>
          <p:cNvPr id="13" name="Picture 12" descr="Capture.JPG"/>
          <p:cNvPicPr>
            <a:picLocks noChangeAspect="1"/>
          </p:cNvPicPr>
          <p:nvPr/>
        </p:nvPicPr>
        <p:blipFill>
          <a:blip r:embed="rId8" cstate="print"/>
          <a:stretch>
            <a:fillRect/>
          </a:stretch>
        </p:blipFill>
        <p:spPr>
          <a:xfrm>
            <a:off x="2895600" y="3429000"/>
            <a:ext cx="3200400" cy="555465"/>
          </a:xfrm>
          <a:prstGeom prst="rect">
            <a:avLst/>
          </a:prstGeom>
        </p:spPr>
      </p:pic>
      <p:pic>
        <p:nvPicPr>
          <p:cNvPr id="14" name="Picture 13" descr="Capture.JPG"/>
          <p:cNvPicPr>
            <a:picLocks noChangeAspect="1"/>
          </p:cNvPicPr>
          <p:nvPr/>
        </p:nvPicPr>
        <p:blipFill>
          <a:blip r:embed="rId9" cstate="print"/>
          <a:stretch>
            <a:fillRect/>
          </a:stretch>
        </p:blipFill>
        <p:spPr>
          <a:xfrm>
            <a:off x="1524000" y="4648200"/>
            <a:ext cx="2898580" cy="838200"/>
          </a:xfrm>
          <a:prstGeom prst="rect">
            <a:avLst/>
          </a:prstGeom>
        </p:spPr>
      </p:pic>
      <p:pic>
        <p:nvPicPr>
          <p:cNvPr id="15" name="Picture 14" descr="Capture.JPG"/>
          <p:cNvPicPr>
            <a:picLocks noChangeAspect="1"/>
          </p:cNvPicPr>
          <p:nvPr/>
        </p:nvPicPr>
        <p:blipFill>
          <a:blip r:embed="rId10" cstate="print"/>
          <a:stretch>
            <a:fillRect/>
          </a:stretch>
        </p:blipFill>
        <p:spPr>
          <a:xfrm>
            <a:off x="4572000" y="4648200"/>
            <a:ext cx="2362200" cy="83034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25</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571500" marR="0" lvl="0" indent="-571500" algn="l" defTabSz="914400" rtl="0" eaLnBrk="1" fontAlgn="base" latinLnBrk="0" hangingPunct="1">
              <a:lnSpc>
                <a:spcPct val="100000"/>
              </a:lnSpc>
              <a:spcBef>
                <a:spcPct val="0"/>
              </a:spcBef>
              <a:spcAft>
                <a:spcPct val="0"/>
              </a:spcAft>
              <a:buClrTx/>
              <a:buSzTx/>
              <a:buFontTx/>
              <a:buNone/>
              <a:tabLst/>
              <a:defRPr/>
            </a:pPr>
            <a:r>
              <a:rPr lang="en-US" sz="3200" b="0" i="0" kern="0" dirty="0" smtClean="0">
                <a:solidFill>
                  <a:schemeClr val="tx2"/>
                </a:solidFill>
                <a:latin typeface="+mj-lt"/>
                <a:ea typeface="+mj-ea"/>
                <a:cs typeface="+mj-cs"/>
              </a:rPr>
              <a:t>Numerical Example</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Rectangle 3"/>
          <p:cNvSpPr txBox="1">
            <a:spLocks noChangeArrowheads="1"/>
          </p:cNvSpPr>
          <p:nvPr/>
        </p:nvSpPr>
        <p:spPr bwMode="auto">
          <a:xfrm>
            <a:off x="457200" y="1676400"/>
            <a:ext cx="8610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indent="-571500" eaLnBrk="1" hangingPunct="1">
              <a:buFont typeface="Wingdings" pitchFamily="2" charset="2"/>
              <a:buChar char=""/>
              <a:defRPr/>
            </a:pPr>
            <a:r>
              <a:rPr lang="en-US" sz="2400" b="0" i="0" kern="0" dirty="0" smtClean="0">
                <a:latin typeface="+mn-lt"/>
                <a:ea typeface="+mn-ea"/>
              </a:rPr>
              <a:t>Ad hoc network randomly </a:t>
            </a:r>
            <a:r>
              <a:rPr lang="en-US" sz="2400" b="0" i="0" kern="0" dirty="0" smtClean="0">
                <a:latin typeface="+mn-lt"/>
              </a:rPr>
              <a:t>generated</a:t>
            </a:r>
            <a:r>
              <a:rPr lang="en-US" sz="2400" b="0" i="0" kern="0" dirty="0" smtClean="0">
                <a:latin typeface="+mn-lt"/>
                <a:ea typeface="+mn-ea"/>
              </a:rPr>
              <a:t> within a rectangular region</a:t>
            </a:r>
          </a:p>
          <a:p>
            <a:pPr marL="571500" indent="-571500" eaLnBrk="1" hangingPunct="1">
              <a:buFont typeface="Wingdings" pitchFamily="2" charset="2"/>
              <a:buChar char=""/>
              <a:defRPr/>
            </a:pPr>
            <a:r>
              <a:rPr lang="en-US" sz="2400" b="0" i="0" kern="0" dirty="0" smtClean="0">
                <a:latin typeface="+mn-lt"/>
                <a:ea typeface="+mn-ea"/>
              </a:rPr>
              <a:t>The failure probability for each link is uniformly chosen from [0.01, 0.3]</a:t>
            </a:r>
          </a:p>
          <a:p>
            <a:pPr marL="571500" indent="-571500" eaLnBrk="1" hangingPunct="1">
              <a:buFont typeface="Wingdings" pitchFamily="2" charset="2"/>
              <a:buChar char=""/>
              <a:defRPr/>
            </a:pPr>
            <a:r>
              <a:rPr lang="en-US" sz="2400" b="0" i="0" kern="0" dirty="0" smtClean="0">
                <a:latin typeface="+mn-lt"/>
                <a:ea typeface="+mn-ea"/>
              </a:rPr>
              <a:t>The available bandwidth is uniformly chosen from [100, 400] kb/s, with 50 KB/s steps,</a:t>
            </a:r>
          </a:p>
          <a:p>
            <a:pPr marL="571500" indent="-571500" eaLnBrk="1" hangingPunct="1">
              <a:buFont typeface="Wingdings" pitchFamily="2" charset="2"/>
              <a:buChar char=""/>
              <a:defRPr/>
            </a:pPr>
            <a:r>
              <a:rPr lang="en-US" sz="2400" b="0" i="0" kern="0" dirty="0" smtClean="0">
                <a:latin typeface="+mn-lt"/>
                <a:ea typeface="+mn-ea"/>
              </a:rPr>
              <a:t>The mean burst length is uniformly chosen from [2, 6]</a:t>
            </a:r>
          </a:p>
          <a:p>
            <a:pPr marL="571500" indent="-571500" eaLnBrk="1" hangingPunct="1">
              <a:buFont typeface="Wingdings" pitchFamily="2" charset="2"/>
              <a:buChar char=""/>
              <a:defRPr/>
            </a:pPr>
            <a:r>
              <a:rPr lang="en-US" sz="2400" b="0" i="0" kern="0" dirty="0" smtClean="0">
                <a:latin typeface="+mn-lt"/>
                <a:ea typeface="+mn-ea"/>
              </a:rPr>
              <a:t>The population size is 15;           ;    is varied from 0.3 to 0.1;    =1</a:t>
            </a:r>
          </a:p>
        </p:txBody>
      </p:sp>
      <p:pic>
        <p:nvPicPr>
          <p:cNvPr id="7" name="Picture 6" descr="Capture.JPG"/>
          <p:cNvPicPr>
            <a:picLocks noChangeAspect="1"/>
          </p:cNvPicPr>
          <p:nvPr/>
        </p:nvPicPr>
        <p:blipFill>
          <a:blip r:embed="rId3" cstate="print"/>
          <a:stretch>
            <a:fillRect/>
          </a:stretch>
        </p:blipFill>
        <p:spPr>
          <a:xfrm>
            <a:off x="5229223" y="4953000"/>
            <a:ext cx="1019177" cy="319088"/>
          </a:xfrm>
          <a:prstGeom prst="rect">
            <a:avLst/>
          </a:prstGeom>
        </p:spPr>
      </p:pic>
      <p:pic>
        <p:nvPicPr>
          <p:cNvPr id="8" name="Picture 7" descr="Capture.JPG"/>
          <p:cNvPicPr>
            <a:picLocks noChangeAspect="1"/>
          </p:cNvPicPr>
          <p:nvPr/>
        </p:nvPicPr>
        <p:blipFill>
          <a:blip r:embed="rId4" cstate="print"/>
          <a:stretch>
            <a:fillRect/>
          </a:stretch>
        </p:blipFill>
        <p:spPr>
          <a:xfrm>
            <a:off x="6477000" y="5029200"/>
            <a:ext cx="259079" cy="304800"/>
          </a:xfrm>
          <a:prstGeom prst="rect">
            <a:avLst/>
          </a:prstGeom>
        </p:spPr>
      </p:pic>
      <p:pic>
        <p:nvPicPr>
          <p:cNvPr id="9" name="Picture 8" descr="Capture.JPG"/>
          <p:cNvPicPr>
            <a:picLocks noChangeAspect="1"/>
          </p:cNvPicPr>
          <p:nvPr/>
        </p:nvPicPr>
        <p:blipFill>
          <a:blip r:embed="rId5" cstate="print"/>
          <a:stretch>
            <a:fillRect/>
          </a:stretch>
        </p:blipFill>
        <p:spPr>
          <a:xfrm>
            <a:off x="2895600" y="5343619"/>
            <a:ext cx="295181" cy="29518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26</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571500" marR="0" lvl="0" indent="-571500" algn="l" defTabSz="914400" rtl="0" eaLnBrk="1" fontAlgn="base" latinLnBrk="0" hangingPunct="1">
              <a:lnSpc>
                <a:spcPct val="100000"/>
              </a:lnSpc>
              <a:spcBef>
                <a:spcPct val="0"/>
              </a:spcBef>
              <a:spcAft>
                <a:spcPct val="0"/>
              </a:spcAft>
              <a:buClrTx/>
              <a:buSzTx/>
              <a:buFontTx/>
              <a:buNone/>
              <a:tabLst/>
              <a:defRPr/>
            </a:pPr>
            <a:r>
              <a:rPr lang="en-US" sz="3200" b="0" i="0" kern="0" noProof="0" dirty="0" smtClean="0">
                <a:solidFill>
                  <a:schemeClr val="tx2"/>
                </a:solidFill>
                <a:latin typeface="+mj-lt"/>
                <a:ea typeface="+mj-ea"/>
                <a:cs typeface="+mj-cs"/>
              </a:rPr>
              <a:t>Performance Bounds</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0" name="TextBox 9"/>
          <p:cNvSpPr txBox="1"/>
          <p:nvPr/>
        </p:nvSpPr>
        <p:spPr>
          <a:xfrm>
            <a:off x="1272608" y="4343400"/>
            <a:ext cx="6629400" cy="400110"/>
          </a:xfrm>
          <a:prstGeom prst="rect">
            <a:avLst/>
          </a:prstGeom>
          <a:noFill/>
        </p:spPr>
        <p:txBody>
          <a:bodyPr wrap="square" rtlCol="0">
            <a:spAutoFit/>
          </a:bodyPr>
          <a:lstStyle/>
          <a:p>
            <a:r>
              <a:rPr lang="en-US" b="0" i="0" dirty="0" smtClean="0"/>
              <a:t>Average distortion values found by the algorithm</a:t>
            </a:r>
            <a:endParaRPr lang="en-US" b="0" i="0" dirty="0"/>
          </a:p>
        </p:txBody>
      </p:sp>
      <p:pic>
        <p:nvPicPr>
          <p:cNvPr id="6" name="Picture 5" descr="Capture.JPG"/>
          <p:cNvPicPr>
            <a:picLocks noChangeAspect="1"/>
          </p:cNvPicPr>
          <p:nvPr/>
        </p:nvPicPr>
        <p:blipFill>
          <a:blip r:embed="rId3" cstate="print"/>
          <a:stretch>
            <a:fillRect/>
          </a:stretch>
        </p:blipFill>
        <p:spPr>
          <a:xfrm>
            <a:off x="1295400" y="1981200"/>
            <a:ext cx="6413809" cy="2209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27</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571500" marR="0" lvl="0" indent="-571500" algn="l" defTabSz="914400" rtl="0" eaLnBrk="1" fontAlgn="base" latinLnBrk="0" hangingPunct="1">
              <a:lnSpc>
                <a:spcPct val="100000"/>
              </a:lnSpc>
              <a:spcBef>
                <a:spcPct val="0"/>
              </a:spcBef>
              <a:spcAft>
                <a:spcPct val="0"/>
              </a:spcAft>
              <a:buClrTx/>
              <a:buSzTx/>
              <a:buFontTx/>
              <a:buNone/>
              <a:tabLst/>
              <a:defRPr/>
            </a:pPr>
            <a:r>
              <a:rPr lang="en-US" sz="3200" b="0" i="0" kern="0" noProof="0" dirty="0" smtClean="0">
                <a:solidFill>
                  <a:schemeClr val="tx2"/>
                </a:solidFill>
                <a:latin typeface="+mj-lt"/>
                <a:ea typeface="+mj-ea"/>
                <a:cs typeface="+mj-cs"/>
              </a:rPr>
              <a:t>GA versus Trajectory Methods</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5" name="TextBox 14"/>
          <p:cNvSpPr txBox="1"/>
          <p:nvPr/>
        </p:nvSpPr>
        <p:spPr>
          <a:xfrm>
            <a:off x="762000" y="4648200"/>
            <a:ext cx="3657600" cy="584775"/>
          </a:xfrm>
          <a:prstGeom prst="rect">
            <a:avLst/>
          </a:prstGeom>
          <a:noFill/>
        </p:spPr>
        <p:txBody>
          <a:bodyPr wrap="square" rtlCol="0">
            <a:spAutoFit/>
          </a:bodyPr>
          <a:lstStyle/>
          <a:p>
            <a:pPr algn="ctr"/>
            <a:r>
              <a:rPr lang="en-US" sz="1600" b="0" i="0" dirty="0" smtClean="0"/>
              <a:t>Distortion evolution for a 10-node network</a:t>
            </a:r>
            <a:endParaRPr lang="en-US" sz="1600" b="0" i="0" dirty="0"/>
          </a:p>
        </p:txBody>
      </p:sp>
      <p:sp>
        <p:nvSpPr>
          <p:cNvPr id="16" name="TextBox 15"/>
          <p:cNvSpPr txBox="1"/>
          <p:nvPr/>
        </p:nvSpPr>
        <p:spPr>
          <a:xfrm>
            <a:off x="5105400" y="4648200"/>
            <a:ext cx="3657599" cy="584775"/>
          </a:xfrm>
          <a:prstGeom prst="rect">
            <a:avLst/>
          </a:prstGeom>
          <a:noFill/>
        </p:spPr>
        <p:txBody>
          <a:bodyPr wrap="square" rtlCol="0">
            <a:spAutoFit/>
          </a:bodyPr>
          <a:lstStyle/>
          <a:p>
            <a:pPr algn="ctr"/>
            <a:r>
              <a:rPr lang="en-US" sz="1600" b="0" i="0" dirty="0" smtClean="0"/>
              <a:t>Distortion evolution for a 50-node network</a:t>
            </a:r>
            <a:endParaRPr lang="en-US" sz="1600" b="0" i="0" dirty="0"/>
          </a:p>
        </p:txBody>
      </p:sp>
      <p:pic>
        <p:nvPicPr>
          <p:cNvPr id="8" name="Picture 7" descr="Capture.JPG"/>
          <p:cNvPicPr>
            <a:picLocks noChangeAspect="1"/>
          </p:cNvPicPr>
          <p:nvPr/>
        </p:nvPicPr>
        <p:blipFill>
          <a:blip r:embed="rId3" cstate="print"/>
          <a:stretch>
            <a:fillRect/>
          </a:stretch>
        </p:blipFill>
        <p:spPr>
          <a:xfrm>
            <a:off x="533401" y="2057401"/>
            <a:ext cx="4038600" cy="2374300"/>
          </a:xfrm>
          <a:prstGeom prst="rect">
            <a:avLst/>
          </a:prstGeom>
        </p:spPr>
      </p:pic>
      <p:pic>
        <p:nvPicPr>
          <p:cNvPr id="9" name="Picture 8" descr="Capture.JPG"/>
          <p:cNvPicPr>
            <a:picLocks noChangeAspect="1"/>
          </p:cNvPicPr>
          <p:nvPr/>
        </p:nvPicPr>
        <p:blipFill>
          <a:blip r:embed="rId4" cstate="print"/>
          <a:stretch>
            <a:fillRect/>
          </a:stretch>
        </p:blipFill>
        <p:spPr>
          <a:xfrm>
            <a:off x="4953740" y="2133600"/>
            <a:ext cx="3797424" cy="2209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28</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571500" marR="0" lvl="0" indent="-571500" algn="l" defTabSz="914400" rtl="0" eaLnBrk="1" fontAlgn="base" latinLnBrk="0" hangingPunct="1">
              <a:lnSpc>
                <a:spcPct val="100000"/>
              </a:lnSpc>
              <a:spcBef>
                <a:spcPct val="0"/>
              </a:spcBef>
              <a:spcAft>
                <a:spcPct val="0"/>
              </a:spcAft>
              <a:buClrTx/>
              <a:buSzTx/>
              <a:buFontTx/>
              <a:buNone/>
              <a:tabLst/>
              <a:defRPr/>
            </a:pPr>
            <a:r>
              <a:rPr lang="en-US" sz="2400" b="0" i="0" kern="0" noProof="0" dirty="0" smtClean="0">
                <a:solidFill>
                  <a:schemeClr val="tx2"/>
                </a:solidFill>
                <a:latin typeface="+mj-lt"/>
                <a:ea typeface="+mj-ea"/>
                <a:cs typeface="+mj-cs"/>
              </a:rPr>
              <a:t>GA-based Routing versus Network-centric Routing</a:t>
            </a:r>
            <a:endParaRPr kumimoji="0" lang="en-US" sz="24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8" name="Picture 7" descr="Capture.JPG"/>
          <p:cNvPicPr>
            <a:picLocks noChangeAspect="1"/>
          </p:cNvPicPr>
          <p:nvPr/>
        </p:nvPicPr>
        <p:blipFill>
          <a:blip r:embed="rId3" cstate="print"/>
          <a:stretch>
            <a:fillRect/>
          </a:stretch>
        </p:blipFill>
        <p:spPr>
          <a:xfrm>
            <a:off x="1600200" y="1752600"/>
            <a:ext cx="5740250" cy="1371600"/>
          </a:xfrm>
          <a:prstGeom prst="rect">
            <a:avLst/>
          </a:prstGeom>
        </p:spPr>
      </p:pic>
      <p:pic>
        <p:nvPicPr>
          <p:cNvPr id="9" name="Picture 8" descr="Capture.JPG"/>
          <p:cNvPicPr>
            <a:picLocks noChangeAspect="1"/>
          </p:cNvPicPr>
          <p:nvPr/>
        </p:nvPicPr>
        <p:blipFill>
          <a:blip r:embed="rId4" cstate="print"/>
          <a:stretch>
            <a:fillRect/>
          </a:stretch>
        </p:blipFill>
        <p:spPr>
          <a:xfrm>
            <a:off x="762000" y="3352800"/>
            <a:ext cx="3581400" cy="2159478"/>
          </a:xfrm>
          <a:prstGeom prst="rect">
            <a:avLst/>
          </a:prstGeom>
        </p:spPr>
      </p:pic>
      <p:pic>
        <p:nvPicPr>
          <p:cNvPr id="10" name="Picture 9" descr="Capture.JPG"/>
          <p:cNvPicPr>
            <a:picLocks noChangeAspect="1"/>
          </p:cNvPicPr>
          <p:nvPr/>
        </p:nvPicPr>
        <p:blipFill>
          <a:blip r:embed="rId5" cstate="print"/>
          <a:stretch>
            <a:fillRect/>
          </a:stretch>
        </p:blipFill>
        <p:spPr>
          <a:xfrm>
            <a:off x="4648200" y="3352800"/>
            <a:ext cx="3604437" cy="2133600"/>
          </a:xfrm>
          <a:prstGeom prst="rect">
            <a:avLst/>
          </a:prstGeom>
        </p:spPr>
      </p:pic>
      <p:sp>
        <p:nvSpPr>
          <p:cNvPr id="13" name="TextBox 12"/>
          <p:cNvSpPr txBox="1"/>
          <p:nvPr/>
        </p:nvSpPr>
        <p:spPr>
          <a:xfrm>
            <a:off x="762000" y="5638800"/>
            <a:ext cx="3657600" cy="338554"/>
          </a:xfrm>
          <a:prstGeom prst="rect">
            <a:avLst/>
          </a:prstGeom>
          <a:noFill/>
        </p:spPr>
        <p:txBody>
          <a:bodyPr wrap="square" rtlCol="0">
            <a:spAutoFit/>
          </a:bodyPr>
          <a:lstStyle/>
          <a:p>
            <a:pPr algn="ctr"/>
            <a:r>
              <a:rPr lang="en-US" sz="1600" b="0" i="0" dirty="0" smtClean="0"/>
              <a:t>GA-based algorithm versus 2-SP</a:t>
            </a:r>
            <a:endParaRPr lang="en-US" sz="1600" b="0" i="0" dirty="0"/>
          </a:p>
        </p:txBody>
      </p:sp>
      <p:sp>
        <p:nvSpPr>
          <p:cNvPr id="14" name="TextBox 13"/>
          <p:cNvSpPr txBox="1"/>
          <p:nvPr/>
        </p:nvSpPr>
        <p:spPr>
          <a:xfrm>
            <a:off x="4648200" y="5638800"/>
            <a:ext cx="3657600" cy="338554"/>
          </a:xfrm>
          <a:prstGeom prst="rect">
            <a:avLst/>
          </a:prstGeom>
          <a:noFill/>
        </p:spPr>
        <p:txBody>
          <a:bodyPr wrap="square" rtlCol="0">
            <a:spAutoFit/>
          </a:bodyPr>
          <a:lstStyle/>
          <a:p>
            <a:pPr algn="ctr"/>
            <a:r>
              <a:rPr lang="en-US" sz="1600" b="0" i="0" dirty="0" smtClean="0"/>
              <a:t>GA-based algorithm versus DPSP</a:t>
            </a:r>
            <a:endParaRPr lang="en-US" sz="1600" b="0" i="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29</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571500" lvl="0" indent="-571500" eaLnBrk="1" hangingPunct="1">
              <a:spcBef>
                <a:spcPct val="0"/>
              </a:spcBef>
              <a:buClrTx/>
              <a:defRPr/>
            </a:pPr>
            <a:r>
              <a:rPr lang="en-US" sz="3200" b="0" i="0" kern="0" dirty="0" smtClean="0">
                <a:solidFill>
                  <a:schemeClr val="tx2"/>
                </a:solidFill>
              </a:rPr>
              <a:t>Summary</a:t>
            </a:r>
          </a:p>
        </p:txBody>
      </p:sp>
      <p:sp>
        <p:nvSpPr>
          <p:cNvPr id="4" name="Rectangle 3"/>
          <p:cNvSpPr txBox="1">
            <a:spLocks noChangeArrowheads="1"/>
          </p:cNvSpPr>
          <p:nvPr/>
        </p:nvSpPr>
        <p:spPr bwMode="auto">
          <a:xfrm>
            <a:off x="533400" y="1676400"/>
            <a:ext cx="8001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028700" lvl="1" indent="-571500" eaLnBrk="1" hangingPunct="1">
              <a:defRPr/>
            </a:pPr>
            <a:r>
              <a:rPr lang="en-US" sz="2400" b="0" i="0" kern="0" dirty="0" smtClean="0">
                <a:latin typeface="+mn-lt"/>
                <a:ea typeface="+mn-ea"/>
              </a:rPr>
              <a:t> </a:t>
            </a:r>
          </a:p>
          <a:p>
            <a:pPr marL="571500" indent="-571500" eaLnBrk="1" hangingPunct="1">
              <a:defRPr/>
            </a:pPr>
            <a:r>
              <a:rPr lang="en-US" sz="2400" b="0" i="0" kern="0" dirty="0" smtClean="0">
                <a:latin typeface="+mn-lt"/>
                <a:ea typeface="+mn-ea"/>
              </a:rPr>
              <a:t>   </a:t>
            </a:r>
          </a:p>
        </p:txBody>
      </p:sp>
      <p:sp>
        <p:nvSpPr>
          <p:cNvPr id="5" name="Rectangle 3"/>
          <p:cNvSpPr txBox="1">
            <a:spLocks noChangeArrowheads="1"/>
          </p:cNvSpPr>
          <p:nvPr/>
        </p:nvSpPr>
        <p:spPr bwMode="auto">
          <a:xfrm>
            <a:off x="533400"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smtClean="0">
                <a:ln>
                  <a:noFill/>
                </a:ln>
                <a:solidFill>
                  <a:schemeClr val="tx1"/>
                </a:solidFill>
                <a:effectLst/>
                <a:uLnTx/>
                <a:uFillTx/>
                <a:latin typeface="+mn-lt"/>
                <a:ea typeface="+mn-ea"/>
              </a:rPr>
              <a:t>Review of </a:t>
            </a:r>
            <a:r>
              <a:rPr kumimoji="0" lang="en-US" sz="2400" b="0" i="0" u="none" strike="noStrike" kern="0" cap="none" spc="0" normalizeH="0" baseline="0" noProof="0" dirty="0" err="1" smtClean="0">
                <a:ln>
                  <a:noFill/>
                </a:ln>
                <a:solidFill>
                  <a:schemeClr val="tx1"/>
                </a:solidFill>
                <a:effectLst/>
                <a:uLnTx/>
                <a:uFillTx/>
                <a:latin typeface="+mn-lt"/>
                <a:ea typeface="+mn-ea"/>
              </a:rPr>
              <a:t>metaheuristic</a:t>
            </a:r>
            <a:r>
              <a:rPr kumimoji="0" lang="en-US" sz="2400" b="0" i="0" u="none" strike="noStrike" kern="0" cap="none" spc="0" normalizeH="0" baseline="0" noProof="0" dirty="0" smtClean="0">
                <a:ln>
                  <a:noFill/>
                </a:ln>
                <a:solidFill>
                  <a:schemeClr val="tx1"/>
                </a:solidFill>
                <a:effectLst/>
                <a:uLnTx/>
                <a:uFillTx/>
                <a:latin typeface="+mn-lt"/>
                <a:ea typeface="+mn-ea"/>
              </a:rPr>
              <a:t> methods</a:t>
            </a:r>
            <a:endParaRPr lang="en-US" sz="2400" b="0" i="0" kern="0" dirty="0" smtClean="0">
              <a:latin typeface="+mn-lt"/>
              <a:ea typeface="+mn-ea"/>
            </a:endParaRPr>
          </a:p>
          <a:p>
            <a:pPr marL="1028700" lvl="1" indent="-571500" eaLnBrk="1" hangingPunct="1">
              <a:buFont typeface="Wingdings" pitchFamily="2" charset="2"/>
              <a:buChar char="n"/>
            </a:pPr>
            <a:r>
              <a:rPr lang="en-US" sz="1800" b="0" i="0" dirty="0">
                <a:latin typeface="+mn-lt"/>
              </a:rPr>
              <a:t>Iterative </a:t>
            </a:r>
            <a:r>
              <a:rPr lang="en-US" sz="1800" b="0" i="0" dirty="0" smtClean="0">
                <a:latin typeface="+mn-lt"/>
              </a:rPr>
              <a:t>improvement, simulated annealing, </a:t>
            </a:r>
            <a:r>
              <a:rPr lang="en-US" sz="1800" b="0" i="0" dirty="0" err="1" smtClean="0">
                <a:latin typeface="+mn-lt"/>
              </a:rPr>
              <a:t>Tabu</a:t>
            </a:r>
            <a:r>
              <a:rPr lang="en-US" sz="1800" b="0" i="0" dirty="0" smtClean="0">
                <a:latin typeface="+mn-lt"/>
              </a:rPr>
              <a:t> search, genetic algorithm</a:t>
            </a:r>
            <a:endParaRPr lang="en-US" sz="1800" dirty="0">
              <a:latin typeface="+mn-lt"/>
            </a:endParaRPr>
          </a:p>
          <a:p>
            <a:pPr marL="571500" marR="0" lvl="0" indent="-5715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571500" marR="0" lvl="0" indent="-57150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smtClean="0">
                <a:ln>
                  <a:noFill/>
                </a:ln>
                <a:solidFill>
                  <a:schemeClr val="tx1"/>
                </a:solidFill>
                <a:effectLst/>
                <a:uLnTx/>
                <a:uFillTx/>
                <a:latin typeface="+mn-lt"/>
                <a:ea typeface="+mn-ea"/>
              </a:rPr>
              <a:t>Case study</a:t>
            </a:r>
            <a:r>
              <a:rPr lang="en-US" sz="2400" b="0" i="0" kern="0" dirty="0" smtClean="0">
                <a:latin typeface="+mn-lt"/>
                <a:ea typeface="+mn-ea"/>
              </a:rPr>
              <a:t>: </a:t>
            </a:r>
            <a:r>
              <a:rPr lang="en-US" sz="2400" b="0" i="0" kern="0" dirty="0" smtClean="0">
                <a:latin typeface="+mn-lt"/>
              </a:rPr>
              <a:t>Routing for multiple description video over wireless ad hoc networks</a:t>
            </a:r>
          </a:p>
          <a:p>
            <a:pPr marL="1009650" lvl="1" indent="-571500" eaLnBrk="1" hangingPunct="1">
              <a:buFont typeface="Wingdings" pitchFamily="2" charset="2"/>
              <a:buChar char="n"/>
              <a:defRPr/>
            </a:pPr>
            <a:r>
              <a:rPr lang="en-US" sz="1800" b="0" i="0" kern="0" dirty="0" smtClean="0">
                <a:latin typeface="+mn-lt"/>
              </a:rPr>
              <a:t>Developed a GA-based methods</a:t>
            </a:r>
          </a:p>
          <a:p>
            <a:pPr marL="1009650" lvl="1" indent="-571500" eaLnBrk="1" hangingPunct="1">
              <a:buFont typeface="Wingdings" pitchFamily="2" charset="2"/>
              <a:buChar char="n"/>
              <a:defRPr/>
            </a:pPr>
            <a:r>
              <a:rPr lang="en-US" sz="1800" b="0" i="0" kern="0" dirty="0" smtClean="0">
                <a:latin typeface="+mn-lt"/>
              </a:rPr>
              <a:t>Used extensive simulation to demonstrate the performance of GA</a:t>
            </a:r>
          </a:p>
          <a:p>
            <a:pPr marL="966788" marR="0" lvl="1" indent="-495300" algn="l"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endParaRPr kumimoji="0" lang="en-US" sz="2600" b="0" i="0" u="none" strike="noStrike" kern="0" cap="none" spc="0" normalizeH="0" baseline="0" noProof="0" dirty="0" smtClean="0">
              <a:ln>
                <a:noFill/>
              </a:ln>
              <a:solidFill>
                <a:schemeClr val="accent1"/>
              </a:solidFill>
              <a:effectLst/>
              <a:uLnTx/>
              <a:uFillTx/>
              <a:latin typeface="+mn-lt"/>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574674" y="304800"/>
            <a:ext cx="8340725" cy="1216025"/>
          </a:xfrm>
        </p:spPr>
        <p:txBody>
          <a:bodyPr/>
          <a:lstStyle/>
          <a:p>
            <a:r>
              <a:rPr lang="en-US" sz="3200" dirty="0" smtClean="0"/>
              <a:t>Review of </a:t>
            </a:r>
            <a:r>
              <a:rPr lang="en-US" sz="3200" dirty="0" err="1" smtClean="0">
                <a:latin typeface="Verdana" pitchFamily="34" charset="0"/>
              </a:rPr>
              <a:t>Metaheuristic</a:t>
            </a:r>
            <a:r>
              <a:rPr lang="en-US" sz="3200" dirty="0" smtClean="0">
                <a:latin typeface="Verdana" pitchFamily="34" charset="0"/>
              </a:rPr>
              <a:t> Methods</a:t>
            </a:r>
            <a:endParaRPr lang="en-US" sz="3200" dirty="0" smtClean="0"/>
          </a:p>
        </p:txBody>
      </p:sp>
      <p:sp>
        <p:nvSpPr>
          <p:cNvPr id="9219" name="Content Placeholder 2"/>
          <p:cNvSpPr>
            <a:spLocks noGrp="1"/>
          </p:cNvSpPr>
          <p:nvPr>
            <p:ph idx="4294967295"/>
          </p:nvPr>
        </p:nvSpPr>
        <p:spPr>
          <a:xfrm>
            <a:off x="533400" y="1676400"/>
            <a:ext cx="8000999" cy="4267200"/>
          </a:xfrm>
        </p:spPr>
        <p:txBody>
          <a:bodyPr/>
          <a:lstStyle/>
          <a:p>
            <a:r>
              <a:rPr lang="en-US" sz="2400" dirty="0" smtClean="0"/>
              <a:t>Basic idea</a:t>
            </a:r>
          </a:p>
          <a:p>
            <a:pPr lvl="1"/>
            <a:r>
              <a:rPr lang="en-US" sz="1800" dirty="0" smtClean="0"/>
              <a:t>Taking user-given solutions as starting points</a:t>
            </a:r>
          </a:p>
          <a:p>
            <a:pPr lvl="1"/>
            <a:r>
              <a:rPr lang="en-US" sz="1800" dirty="0" smtClean="0"/>
              <a:t>Improving them to obtain a much better solution</a:t>
            </a:r>
          </a:p>
          <a:p>
            <a:pPr lvl="1">
              <a:spcBef>
                <a:spcPts val="1200"/>
              </a:spcBef>
              <a:buNone/>
            </a:pPr>
            <a:endParaRPr lang="en-US" sz="1800" dirty="0" smtClean="0"/>
          </a:p>
          <a:p>
            <a:pPr>
              <a:spcBef>
                <a:spcPts val="1200"/>
              </a:spcBef>
            </a:pPr>
            <a:r>
              <a:rPr lang="en-US" sz="2400" dirty="0" smtClean="0"/>
              <a:t>Well known </a:t>
            </a:r>
            <a:r>
              <a:rPr lang="en-US" sz="2400" dirty="0" err="1" smtClean="0"/>
              <a:t>metaheuristic</a:t>
            </a:r>
            <a:r>
              <a:rPr lang="en-US" sz="2400" dirty="0" smtClean="0"/>
              <a:t> method</a:t>
            </a:r>
          </a:p>
          <a:p>
            <a:pPr lvl="1">
              <a:spcBef>
                <a:spcPts val="1200"/>
              </a:spcBef>
            </a:pPr>
            <a:r>
              <a:rPr lang="en-US" sz="1800" dirty="0" smtClean="0"/>
              <a:t>Iterative improvement</a:t>
            </a:r>
          </a:p>
          <a:p>
            <a:pPr lvl="1">
              <a:spcBef>
                <a:spcPts val="1200"/>
              </a:spcBef>
            </a:pPr>
            <a:r>
              <a:rPr lang="en-US" sz="1800" dirty="0" smtClean="0"/>
              <a:t>Simulated annealing</a:t>
            </a:r>
          </a:p>
          <a:p>
            <a:pPr lvl="1">
              <a:spcBef>
                <a:spcPts val="1200"/>
              </a:spcBef>
            </a:pPr>
            <a:r>
              <a:rPr lang="en-US" sz="1800" dirty="0" err="1" smtClean="0"/>
              <a:t>Tabu</a:t>
            </a:r>
            <a:r>
              <a:rPr lang="en-US" sz="1800" dirty="0" smtClean="0"/>
              <a:t> search</a:t>
            </a:r>
          </a:p>
          <a:p>
            <a:pPr lvl="1">
              <a:spcBef>
                <a:spcPts val="1200"/>
              </a:spcBef>
            </a:pPr>
            <a:r>
              <a:rPr lang="en-US" sz="1800" dirty="0" smtClean="0"/>
              <a:t>Genetic algorithm</a:t>
            </a:r>
          </a:p>
        </p:txBody>
      </p:sp>
      <p:sp>
        <p:nvSpPr>
          <p:cNvPr id="9220" name="Slide Number Placeholder 3"/>
          <p:cNvSpPr>
            <a:spLocks noGrp="1"/>
          </p:cNvSpPr>
          <p:nvPr>
            <p:ph type="sldNum" sz="quarter" idx="12"/>
          </p:nvPr>
        </p:nvSpPr>
        <p:spPr>
          <a:noFill/>
          <a:ln>
            <a:miter lim="800000"/>
            <a:headEnd/>
            <a:tailEnd/>
          </a:ln>
        </p:spPr>
        <p:txBody>
          <a:bodyPr/>
          <a:lstStyle/>
          <a:p>
            <a:fld id="{D064A327-86B0-49BF-9CCE-6EC94920B458}" type="slidenum">
              <a:rPr lang="en-US" smtClean="0"/>
              <a:pPr/>
              <a:t>3</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4</a:t>
            </a:fld>
            <a:endParaRPr lang="en-US"/>
          </a:p>
        </p:txBody>
      </p:sp>
      <p:sp>
        <p:nvSpPr>
          <p:cNvPr id="4"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spcBef>
                <a:spcPct val="0"/>
              </a:spcBef>
              <a:buClrTx/>
              <a:defRPr/>
            </a:pPr>
            <a:r>
              <a:rPr lang="en-US" sz="3200" b="0" i="0" dirty="0" smtClean="0"/>
              <a:t>Iterative Improvement</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Rectangle 3"/>
          <p:cNvSpPr txBox="1">
            <a:spLocks noChangeArrowheads="1"/>
          </p:cNvSpPr>
          <p:nvPr/>
        </p:nvSpPr>
        <p:spPr>
          <a:xfrm>
            <a:off x="7620000" y="0"/>
            <a:ext cx="5410200" cy="4495800"/>
          </a:xfrm>
          <a:prstGeom prst="rect">
            <a:avLst/>
          </a:prstGeom>
        </p:spPr>
        <p:txBody>
          <a:bodyPr/>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kumimoji="0" lang="en-US" sz="8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lang="en-US" sz="800" b="0" i="0" kern="0" dirty="0" smtClean="0">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kumimoji="0" lang="en-US" sz="800" b="0" i="0" u="none" strike="noStrike" kern="0" cap="none" spc="0" normalizeH="0" baseline="0" noProof="0" dirty="0" smtClean="0">
              <a:ln>
                <a:noFill/>
              </a:ln>
              <a:solidFill>
                <a:schemeClr val="tx1"/>
              </a:solidFill>
              <a:effectLst/>
              <a:uLnTx/>
              <a:uFillTx/>
              <a:latin typeface="+mn-lt"/>
              <a:ea typeface="+mn-ea"/>
              <a:cs typeface="+mn-cs"/>
            </a:endParaRPr>
          </a:p>
          <a:p>
            <a:pPr marL="927100" lvl="1" indent="-469900">
              <a:buBlip>
                <a:blip r:embed="rId3"/>
              </a:buBlip>
              <a:defRPr/>
            </a:pPr>
            <a:endParaRPr lang="en-US" sz="800" b="0" i="0" kern="0" dirty="0" smtClean="0">
              <a:latin typeface="+mn-lt"/>
              <a:ea typeface="+mn-ea"/>
            </a:endParaRPr>
          </a:p>
          <a:p>
            <a:pPr marL="927100" lvl="1" indent="-469900">
              <a:buFont typeface="Wingdings" pitchFamily="2" charset="2"/>
              <a:buChar char="o"/>
              <a:defRPr/>
            </a:pPr>
            <a:endParaRPr kumimoji="0" lang="en-US" sz="400" b="0" i="0" u="none" strike="noStrike" kern="0" cap="none" spc="0" normalizeH="0" noProof="0" dirty="0" smtClean="0">
              <a:ln>
                <a:noFill/>
              </a:ln>
              <a:solidFill>
                <a:schemeClr val="tx1"/>
              </a:solidFill>
              <a:effectLst/>
              <a:uLnTx/>
              <a:uFillTx/>
              <a:latin typeface="+mn-lt"/>
              <a:ea typeface="+mn-ea"/>
              <a:cs typeface="+mn-cs"/>
            </a:endParaRPr>
          </a:p>
          <a:p>
            <a:pPr marL="927100" lvl="1" indent="-469900">
              <a:defRPr/>
            </a:pPr>
            <a:endParaRPr kumimoji="0" lang="en-US" sz="1600" b="0" i="0" u="none" strike="noStrike" kern="0" cap="none" spc="0" normalizeH="0" baseline="0" noProof="0" dirty="0" smtClean="0">
              <a:ln>
                <a:noFill/>
              </a:ln>
              <a:effectLst/>
              <a:uLnTx/>
              <a:uFillTx/>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bwMode="auto">
          <a:xfrm>
            <a:off x="533401" y="1676400"/>
            <a:ext cx="7924799"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a:buFont typeface="Wingdings" pitchFamily="2" charset="2"/>
              <a:buChar char="o"/>
            </a:pPr>
            <a:r>
              <a:rPr lang="en-US" sz="2400" b="0" i="0" dirty="0" smtClean="0">
                <a:latin typeface="+mn-lt"/>
              </a:rPr>
              <a:t>Start with a feasible solution</a:t>
            </a:r>
          </a:p>
          <a:p>
            <a:pPr marL="469900" indent="-469900">
              <a:buFont typeface="Wingdings" pitchFamily="2" charset="2"/>
              <a:buChar char="o"/>
            </a:pPr>
            <a:endParaRPr lang="en-US" sz="1200" b="0" i="0" dirty="0" smtClean="0">
              <a:latin typeface="+mn-lt"/>
            </a:endParaRPr>
          </a:p>
          <a:p>
            <a:pPr marL="469900" indent="-469900">
              <a:buFont typeface="Wingdings" pitchFamily="2" charset="2"/>
              <a:buChar char="o"/>
            </a:pPr>
            <a:r>
              <a:rPr lang="en-US" sz="2400" b="0" i="0" dirty="0" smtClean="0"/>
              <a:t>In each iteration, s</a:t>
            </a:r>
            <a:r>
              <a:rPr lang="en-US" sz="2400" b="0" i="0" dirty="0" smtClean="0">
                <a:latin typeface="+mn-lt"/>
              </a:rPr>
              <a:t>earch the neighborhood of the current solution to find a better solution</a:t>
            </a:r>
          </a:p>
          <a:p>
            <a:pPr marL="469900" indent="-469900">
              <a:buFont typeface="Wingdings" pitchFamily="2" charset="2"/>
              <a:buChar char="o"/>
            </a:pPr>
            <a:endParaRPr lang="en-US" sz="1200" b="0" i="0" dirty="0" smtClean="0">
              <a:latin typeface="+mn-lt"/>
            </a:endParaRPr>
          </a:p>
          <a:p>
            <a:pPr marL="469900" indent="-469900">
              <a:buFont typeface="Wingdings" pitchFamily="2" charset="2"/>
              <a:buChar char="o"/>
            </a:pPr>
            <a:r>
              <a:rPr lang="en-US" sz="2400" b="0" i="0" dirty="0" smtClean="0">
                <a:latin typeface="+mn-lt"/>
              </a:rPr>
              <a:t>Terminates when a better solution cannot be found</a:t>
            </a:r>
          </a:p>
          <a:p>
            <a:pPr marL="469900" indent="-469900">
              <a:buFont typeface="Wingdings" pitchFamily="2" charset="2"/>
              <a:buChar char="o"/>
            </a:pPr>
            <a:endParaRPr lang="en-US" sz="1200" b="0" i="0" dirty="0" smtClean="0">
              <a:latin typeface="+mn-lt"/>
            </a:endParaRPr>
          </a:p>
          <a:p>
            <a:pPr marL="469900" indent="-469900">
              <a:buFont typeface="Wingdings" pitchFamily="2" charset="2"/>
              <a:buChar char="o"/>
            </a:pPr>
            <a:r>
              <a:rPr lang="en-US" sz="2400" b="0" i="0" dirty="0" smtClean="0"/>
              <a:t>A fundamental problem: Likely to get trapped in a local optimum</a:t>
            </a:r>
          </a:p>
          <a:p>
            <a:pPr marL="927100" lvl="1" indent="-469900">
              <a:buFont typeface="Wingdings" pitchFamily="2" charset="2"/>
              <a:buChar char="n"/>
            </a:pPr>
            <a:r>
              <a:rPr lang="en-US" sz="1800" b="0" i="0" dirty="0" smtClean="0"/>
              <a:t>May be far from the global optimum</a:t>
            </a:r>
            <a:endParaRPr lang="en-US" sz="1800" b="0" i="0" dirty="0" smtClean="0">
              <a:latin typeface="+mn-lt"/>
            </a:endParaRPr>
          </a:p>
          <a:p>
            <a:pPr marL="927100" lvl="1" indent="-469900"/>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5</a:t>
            </a:fld>
            <a:endParaRPr lang="en-US"/>
          </a:p>
        </p:txBody>
      </p:sp>
      <p:sp>
        <p:nvSpPr>
          <p:cNvPr id="4"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Simulated</a:t>
            </a:r>
            <a:r>
              <a:rPr kumimoji="0" lang="en-US" sz="3200" b="0" i="0" u="none" strike="noStrike" kern="0" cap="none" spc="0" normalizeH="0" noProof="0" dirty="0" smtClean="0">
                <a:ln>
                  <a:noFill/>
                </a:ln>
                <a:solidFill>
                  <a:schemeClr val="tx2"/>
                </a:solidFill>
                <a:effectLst/>
                <a:uLnTx/>
                <a:uFillTx/>
                <a:latin typeface="+mj-lt"/>
                <a:ea typeface="+mj-ea"/>
                <a:cs typeface="+mj-cs"/>
              </a:rPr>
              <a:t> Annealing (SA)</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Rectangle 3"/>
          <p:cNvSpPr txBox="1">
            <a:spLocks noChangeArrowheads="1"/>
          </p:cNvSpPr>
          <p:nvPr/>
        </p:nvSpPr>
        <p:spPr>
          <a:xfrm>
            <a:off x="7620000" y="0"/>
            <a:ext cx="5410200" cy="4495800"/>
          </a:xfrm>
          <a:prstGeom prst="rect">
            <a:avLst/>
          </a:prstGeom>
        </p:spPr>
        <p:txBody>
          <a:bodyPr/>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kumimoji="0" lang="en-US" sz="8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lang="en-US" sz="800" b="0" i="0" kern="0" dirty="0" smtClean="0">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kumimoji="0" lang="en-US" sz="800" b="0" i="0" u="none" strike="noStrike" kern="0" cap="none" spc="0" normalizeH="0" baseline="0" noProof="0" dirty="0" smtClean="0">
              <a:ln>
                <a:noFill/>
              </a:ln>
              <a:solidFill>
                <a:schemeClr val="tx1"/>
              </a:solidFill>
              <a:effectLst/>
              <a:uLnTx/>
              <a:uFillTx/>
              <a:latin typeface="+mn-lt"/>
              <a:ea typeface="+mn-ea"/>
              <a:cs typeface="+mn-cs"/>
            </a:endParaRPr>
          </a:p>
          <a:p>
            <a:pPr marL="927100" lvl="1" indent="-469900">
              <a:buBlip>
                <a:blip r:embed="rId3"/>
              </a:buBlip>
              <a:defRPr/>
            </a:pPr>
            <a:endParaRPr lang="en-US" sz="800" b="0" i="0" kern="0" dirty="0" smtClean="0">
              <a:latin typeface="+mn-lt"/>
              <a:ea typeface="+mn-ea"/>
            </a:endParaRPr>
          </a:p>
          <a:p>
            <a:pPr marL="927100" lvl="1" indent="-469900">
              <a:buFont typeface="Wingdings" pitchFamily="2" charset="2"/>
              <a:buChar char="o"/>
              <a:defRPr/>
            </a:pPr>
            <a:endParaRPr kumimoji="0" lang="en-US" sz="400" b="0" i="0" u="none" strike="noStrike" kern="0" cap="none" spc="0" normalizeH="0" noProof="0" dirty="0" smtClean="0">
              <a:ln>
                <a:noFill/>
              </a:ln>
              <a:solidFill>
                <a:schemeClr val="tx1"/>
              </a:solidFill>
              <a:effectLst/>
              <a:uLnTx/>
              <a:uFillTx/>
              <a:latin typeface="+mn-lt"/>
              <a:ea typeface="+mn-ea"/>
              <a:cs typeface="+mn-cs"/>
            </a:endParaRPr>
          </a:p>
          <a:p>
            <a:pPr marL="927100" lvl="1" indent="-469900">
              <a:defRPr/>
            </a:pPr>
            <a:endParaRPr kumimoji="0" lang="en-US" sz="1600" b="0" i="0" u="none" strike="noStrike" kern="0" cap="none" spc="0" normalizeH="0" baseline="0" noProof="0" dirty="0" smtClean="0">
              <a:ln>
                <a:noFill/>
              </a:ln>
              <a:effectLst/>
              <a:uLnTx/>
              <a:uFillTx/>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bwMode="auto">
          <a:xfrm>
            <a:off x="533401" y="1600200"/>
            <a:ext cx="8229599"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a:buFont typeface="Wingdings" pitchFamily="2" charset="2"/>
              <a:buChar char="o"/>
            </a:pPr>
            <a:r>
              <a:rPr lang="en-US" sz="2400" b="0" i="0" kern="0" dirty="0" smtClean="0"/>
              <a:t>Inspired by a thermal process in physical science</a:t>
            </a:r>
          </a:p>
          <a:p>
            <a:pPr marL="469900" indent="-469900"/>
            <a:endParaRPr lang="en-US" sz="200" b="0" i="0" kern="0" dirty="0" smtClean="0"/>
          </a:p>
          <a:p>
            <a:pPr marL="469900" lvl="0" indent="-469900">
              <a:buFont typeface="Wingdings" pitchFamily="2" charset="2"/>
              <a:buChar char="o"/>
            </a:pPr>
            <a:r>
              <a:rPr lang="en-US" sz="2400" b="0" i="0" kern="0" dirty="0" smtClean="0"/>
              <a:t>Starts at an initial solution</a:t>
            </a:r>
          </a:p>
          <a:p>
            <a:pPr marL="469900" lvl="0" indent="-469900">
              <a:buFont typeface="Wingdings" pitchFamily="2" charset="2"/>
              <a:buChar char="o"/>
            </a:pPr>
            <a:endParaRPr lang="en-US" sz="200" b="0" i="0" kern="0" dirty="0" smtClean="0"/>
          </a:p>
          <a:p>
            <a:pPr marL="469900" lvl="0" indent="-469900">
              <a:buFont typeface="Wingdings" pitchFamily="2" charset="2"/>
              <a:buChar char="o"/>
            </a:pPr>
            <a:r>
              <a:rPr lang="en-US" sz="2400" b="0" i="0" kern="0" dirty="0" smtClean="0"/>
              <a:t>Search neighborhood of the current solution to generate a new solution</a:t>
            </a:r>
          </a:p>
          <a:p>
            <a:pPr marL="469900" lvl="0" indent="-469900">
              <a:buFont typeface="Wingdings" pitchFamily="2" charset="2"/>
              <a:buChar char="o"/>
            </a:pPr>
            <a:endParaRPr lang="en-US" sz="200" b="0" i="0" kern="0" dirty="0" smtClean="0"/>
          </a:p>
          <a:p>
            <a:pPr marL="469900" indent="-469900">
              <a:buFont typeface="Wingdings" pitchFamily="2" charset="2"/>
              <a:buChar char="o"/>
            </a:pPr>
            <a:r>
              <a:rPr lang="en-US" sz="2400" b="0" i="0" kern="0" dirty="0" smtClean="0"/>
              <a:t>Accept a better solution or accept a worse solution with certain probability</a:t>
            </a:r>
            <a:endParaRPr lang="en-US" sz="2400" b="0" i="0" kern="0" dirty="0" smtClean="0">
              <a:solidFill>
                <a:srgbClr val="C00000"/>
              </a:solidFill>
            </a:endParaRPr>
          </a:p>
          <a:p>
            <a:pPr marL="927100" lvl="2" indent="-469900">
              <a:buFont typeface="Wingdings" pitchFamily="2" charset="2"/>
              <a:buChar char=""/>
            </a:pPr>
            <a:r>
              <a:rPr lang="en-US" b="0" i="0" kern="0" dirty="0" smtClean="0"/>
              <a:t>Avoid being trapped in a local optimum</a:t>
            </a:r>
          </a:p>
          <a:p>
            <a:pPr marL="927100" lvl="2" indent="-469900">
              <a:buFont typeface="Wingdings" pitchFamily="2" charset="2"/>
              <a:buChar char=""/>
            </a:pPr>
            <a:endParaRPr lang="en-US" sz="200" b="0" i="0" kern="0" dirty="0" smtClean="0"/>
          </a:p>
          <a:p>
            <a:pPr marL="469900" lvl="0" indent="-469900">
              <a:buFont typeface="Wingdings" pitchFamily="2" charset="2"/>
              <a:buChar char="o"/>
            </a:pPr>
            <a:r>
              <a:rPr lang="en-US" sz="2400" b="0" i="0" kern="0" dirty="0" smtClean="0"/>
              <a:t>Cooling process guarantees convergence</a:t>
            </a:r>
          </a:p>
          <a:p>
            <a:pPr marL="927100" lvl="1" indent="-469900">
              <a:buFont typeface="Wingdings" pitchFamily="2" charset="2"/>
              <a:buChar char="n"/>
            </a:pPr>
            <a:r>
              <a:rPr lang="en-US" sz="1800" b="0" i="0" kern="0" dirty="0" smtClean="0"/>
              <a:t>Decreases diversification as time pass</a:t>
            </a:r>
          </a:p>
          <a:p>
            <a:pPr marL="927100" lvl="1" indent="-469900">
              <a:buFont typeface="Wingdings" pitchFamily="2" charset="2"/>
              <a:buChar char="n"/>
            </a:pPr>
            <a:r>
              <a:rPr lang="en-US" sz="1800" b="0" i="0" kern="0" dirty="0" smtClean="0"/>
              <a:t>Gradually converges to a simple iterative improvement algorithm</a:t>
            </a:r>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6</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err="1" smtClean="0">
                <a:ln>
                  <a:noFill/>
                </a:ln>
                <a:solidFill>
                  <a:schemeClr val="tx2"/>
                </a:solidFill>
                <a:effectLst/>
                <a:uLnTx/>
                <a:uFillTx/>
                <a:latin typeface="+mj-lt"/>
                <a:ea typeface="+mj-ea"/>
                <a:cs typeface="+mj-cs"/>
              </a:rPr>
              <a:t>Tabu</a:t>
            </a:r>
            <a:r>
              <a:rPr kumimoji="0" lang="en-US" sz="3200" b="0" i="0" u="none" strike="noStrike" kern="0" cap="none" spc="0" normalizeH="0" baseline="0" noProof="0" dirty="0" smtClean="0">
                <a:ln>
                  <a:noFill/>
                </a:ln>
                <a:solidFill>
                  <a:schemeClr val="tx2"/>
                </a:solidFill>
                <a:effectLst/>
                <a:uLnTx/>
                <a:uFillTx/>
                <a:latin typeface="+mj-lt"/>
                <a:ea typeface="+mj-ea"/>
                <a:cs typeface="+mj-cs"/>
              </a:rPr>
              <a:t> Search (TS)</a:t>
            </a:r>
          </a:p>
        </p:txBody>
      </p:sp>
      <p:sp>
        <p:nvSpPr>
          <p:cNvPr id="4" name="Rectangle 3"/>
          <p:cNvSpPr txBox="1">
            <a:spLocks noChangeArrowheads="1"/>
          </p:cNvSpPr>
          <p:nvPr/>
        </p:nvSpPr>
        <p:spPr>
          <a:xfrm>
            <a:off x="533401" y="1676400"/>
            <a:ext cx="8382000" cy="4495800"/>
          </a:xfrm>
          <a:prstGeom prst="rect">
            <a:avLst/>
          </a:prstGeom>
        </p:spPr>
        <p:txBody>
          <a:bodyPr/>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 </a:t>
            </a:r>
            <a:r>
              <a:rPr kumimoji="0" lang="en-US" sz="2400" b="0" u="none" strike="noStrike" kern="0" cap="none" spc="0" normalizeH="0" baseline="0" noProof="0" dirty="0" smtClean="0">
                <a:ln>
                  <a:noFill/>
                </a:ln>
                <a:solidFill>
                  <a:schemeClr val="tx1"/>
                </a:solidFill>
                <a:effectLst/>
                <a:uLnTx/>
                <a:uFillTx/>
                <a:latin typeface="+mn-lt"/>
                <a:ea typeface="+mn-ea"/>
                <a:cs typeface="+mn-cs"/>
              </a:rPr>
              <a:t>memory</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metaheuristic</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approach</a:t>
            </a:r>
          </a:p>
          <a:p>
            <a:pPr marL="927100" lvl="1" indent="-469900">
              <a:buClr>
                <a:srgbClr val="C00000"/>
              </a:buClr>
              <a:buFont typeface="Wingdings" pitchFamily="2" charset="2"/>
              <a:buChar char=""/>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Explicitly uses the history</a:t>
            </a:r>
            <a:r>
              <a:rPr kumimoji="0" lang="en-US" sz="1800" b="0" i="0" u="none" strike="noStrike" kern="0" cap="none" spc="0" normalizeH="0" noProof="0" dirty="0" smtClean="0">
                <a:ln>
                  <a:noFill/>
                </a:ln>
                <a:solidFill>
                  <a:schemeClr val="tx1"/>
                </a:solidFill>
                <a:effectLst/>
                <a:uLnTx/>
                <a:uFillTx/>
                <a:latin typeface="+mn-lt"/>
                <a:ea typeface="+mn-ea"/>
                <a:cs typeface="+mn-cs"/>
              </a:rPr>
              <a:t> of the search</a:t>
            </a:r>
          </a:p>
          <a:p>
            <a:pPr marL="927100" lvl="1" indent="-469900">
              <a:buClr>
                <a:srgbClr val="C00000"/>
              </a:buClr>
              <a:buFont typeface="Wingdings" pitchFamily="2" charset="2"/>
              <a:buChar char=""/>
              <a:defRPr/>
            </a:pPr>
            <a:endParaRPr lang="en-US" sz="800" b="0" i="0" kern="0" baseline="0" dirty="0" smtClean="0">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r>
              <a:rPr kumimoji="0" lang="en-US" sz="2400" b="0" i="0" u="none" strike="noStrike" kern="0" cap="none" spc="0" normalizeH="0" noProof="0" dirty="0" smtClean="0">
                <a:ln>
                  <a:noFill/>
                </a:ln>
                <a:solidFill>
                  <a:schemeClr val="tx1"/>
                </a:solidFill>
                <a:effectLst/>
                <a:uLnTx/>
                <a:uFillTx/>
                <a:latin typeface="+mn-lt"/>
                <a:ea typeface="+mn-ea"/>
                <a:cs typeface="+mn-cs"/>
              </a:rPr>
              <a:t>Maintain a list of solutions declared as “</a:t>
            </a:r>
            <a:r>
              <a:rPr kumimoji="0" lang="en-US" sz="2400" b="0" i="0" u="none" strike="noStrike" kern="0" cap="none" spc="0" normalizeH="0" noProof="0" dirty="0" err="1" smtClean="0">
                <a:ln>
                  <a:noFill/>
                </a:ln>
                <a:solidFill>
                  <a:schemeClr val="tx1"/>
                </a:solidFill>
                <a:effectLst/>
                <a:uLnTx/>
                <a:uFillTx/>
                <a:latin typeface="+mn-lt"/>
                <a:ea typeface="+mn-ea"/>
                <a:cs typeface="+mn-cs"/>
              </a:rPr>
              <a:t>tabu</a:t>
            </a:r>
            <a:r>
              <a:rPr kumimoji="0" lang="en-US" sz="2400" b="0" i="0" u="none" strike="noStrike" kern="0" cap="none" spc="0" normalizeH="0" noProof="0" dirty="0" smtClean="0">
                <a:ln>
                  <a:noFill/>
                </a:ln>
                <a:solidFill>
                  <a:schemeClr val="tx1"/>
                </a:solidFill>
                <a:effectLst/>
                <a:uLnTx/>
                <a:uFillTx/>
                <a:latin typeface="+mn-lt"/>
                <a:ea typeface="+mn-ea"/>
                <a:cs typeface="+mn-cs"/>
              </a:rPr>
              <a:t>”</a:t>
            </a:r>
          </a:p>
          <a:p>
            <a:pPr marL="927100" lvl="1" indent="-469900">
              <a:buClr>
                <a:srgbClr val="C00000"/>
              </a:buClr>
              <a:buFont typeface="Wingdings" pitchFamily="2" charset="2"/>
              <a:buChar char=""/>
              <a:defRPr/>
            </a:pPr>
            <a:r>
              <a:rPr lang="en-US" sz="1800" b="0" i="0" kern="0" noProof="0" dirty="0" smtClean="0">
                <a:latin typeface="+mn-lt"/>
                <a:ea typeface="+mn-ea"/>
              </a:rPr>
              <a:t>Exclude </a:t>
            </a:r>
            <a:r>
              <a:rPr lang="en-US" sz="1800" b="0" i="0" kern="0" dirty="0" smtClean="0">
                <a:latin typeface="+mn-lt"/>
                <a:ea typeface="+mn-ea"/>
              </a:rPr>
              <a:t>recoded solutions from the</a:t>
            </a:r>
            <a:r>
              <a:rPr kumimoji="0" lang="en-US" sz="1800" b="0" i="0" u="none" strike="noStrike" kern="0" cap="none" spc="0" normalizeH="0" noProof="0" dirty="0" smtClean="0">
                <a:ln>
                  <a:noFill/>
                </a:ln>
                <a:solidFill>
                  <a:schemeClr val="tx1"/>
                </a:solidFill>
                <a:effectLst/>
                <a:uLnTx/>
                <a:uFillTx/>
                <a:latin typeface="+mn-lt"/>
                <a:ea typeface="+mn-ea"/>
              </a:rPr>
              <a:t> neighbors of current solution</a:t>
            </a:r>
          </a:p>
          <a:p>
            <a:pPr marL="927100" lvl="1" indent="-469900">
              <a:buClr>
                <a:srgbClr val="C00000"/>
              </a:buClr>
              <a:buFont typeface="Wingdings" pitchFamily="2" charset="2"/>
              <a:buChar char=""/>
              <a:defRPr/>
            </a:pPr>
            <a:r>
              <a:rPr lang="en-US" sz="1800" b="0" i="0" kern="0" dirty="0" smtClean="0"/>
              <a:t>Prevent cycling and revisiting</a:t>
            </a:r>
            <a:endParaRPr lang="en-US" sz="1800" b="0" i="0" kern="0" baseline="0" dirty="0" smtClean="0">
              <a:latin typeface="+mn-lt"/>
              <a:ea typeface="+mn-ea"/>
            </a:endParaRPr>
          </a:p>
          <a:p>
            <a:pPr marL="927100" lvl="1" indent="-469900">
              <a:buClr>
                <a:srgbClr val="C00000"/>
              </a:buClr>
              <a:buFont typeface="Wingdings" pitchFamily="2" charset="2"/>
              <a:buChar char=""/>
              <a:defRPr/>
            </a:pPr>
            <a:r>
              <a:rPr lang="en-US" sz="1800" b="0" i="0" kern="0" baseline="0" dirty="0" smtClean="0">
                <a:latin typeface="+mn-lt"/>
                <a:ea typeface="+mn-ea"/>
              </a:rPr>
              <a:t>Escape from local</a:t>
            </a:r>
            <a:r>
              <a:rPr lang="en-US" sz="1800" b="0" i="0" kern="0" dirty="0" smtClean="0">
                <a:latin typeface="+mn-lt"/>
                <a:ea typeface="+mn-ea"/>
              </a:rPr>
              <a:t> optima</a:t>
            </a:r>
          </a:p>
          <a:p>
            <a:pPr marL="469900" indent="-469900">
              <a:defRPr/>
            </a:pPr>
            <a:endParaRPr lang="en-US" sz="800" b="0" i="0" kern="0" dirty="0" smtClean="0"/>
          </a:p>
          <a:p>
            <a:pPr marL="469900" indent="-469900">
              <a:buFont typeface="Wingdings" pitchFamily="2" charset="2"/>
              <a:buChar char="o"/>
              <a:defRPr/>
            </a:pPr>
            <a:r>
              <a:rPr lang="en-US" sz="2400" b="0" i="0" kern="0" dirty="0" smtClean="0"/>
              <a:t>Both simulated </a:t>
            </a:r>
            <a:r>
              <a:rPr lang="en-US" sz="2400" b="0" i="0" kern="0" dirty="0"/>
              <a:t>annealing and </a:t>
            </a:r>
            <a:r>
              <a:rPr lang="en-US" sz="2400" b="0" i="0" kern="0" dirty="0" err="1"/>
              <a:t>Tabu</a:t>
            </a:r>
            <a:r>
              <a:rPr lang="en-US" sz="2400" b="0" i="0" kern="0" dirty="0"/>
              <a:t> </a:t>
            </a:r>
            <a:r>
              <a:rPr lang="en-US" sz="2400" b="0" i="0" kern="0" dirty="0" smtClean="0"/>
              <a:t>search are single-point-search </a:t>
            </a:r>
            <a:r>
              <a:rPr lang="en-US" sz="2400" b="0" i="0" kern="0" dirty="0" err="1"/>
              <a:t>metaheuristic</a:t>
            </a:r>
            <a:endParaRPr lang="en-US" sz="2400" b="0" i="0" kern="0" dirty="0"/>
          </a:p>
          <a:p>
            <a:pPr marL="927100" lvl="1" indent="-469900">
              <a:buBlip>
                <a:blip r:embed="rId3"/>
              </a:buBlip>
              <a:defRPr/>
            </a:pPr>
            <a:endParaRPr lang="en-US" sz="1600" b="0" i="0" kern="0" dirty="0" smtClean="0"/>
          </a:p>
          <a:p>
            <a:pPr marL="927100" lvl="1" indent="-469900">
              <a:defRPr/>
            </a:pPr>
            <a:endParaRPr kumimoji="0" lang="en-US" sz="1600" b="0" i="0" u="none" strike="noStrike" kern="0" cap="none" spc="0" normalizeH="0" baseline="0" noProof="0" dirty="0" smtClean="0">
              <a:ln>
                <a:noFill/>
              </a:ln>
              <a:effectLst/>
              <a:uLnTx/>
              <a:uFillTx/>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7</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Genetic Algorithm (GA)</a:t>
            </a:r>
          </a:p>
        </p:txBody>
      </p:sp>
      <p:pic>
        <p:nvPicPr>
          <p:cNvPr id="112643" name="Picture 3" descr="D:\Others\PPT\Metaheuristic\Figure2.2.PNG"/>
          <p:cNvPicPr>
            <a:picLocks noChangeAspect="1" noChangeArrowheads="1"/>
          </p:cNvPicPr>
          <p:nvPr/>
        </p:nvPicPr>
        <p:blipFill>
          <a:blip r:embed="rId3" cstate="print"/>
          <a:srcRect/>
          <a:stretch>
            <a:fillRect/>
          </a:stretch>
        </p:blipFill>
        <p:spPr bwMode="auto">
          <a:xfrm>
            <a:off x="6388985" y="582149"/>
            <a:ext cx="2755015" cy="5590051"/>
          </a:xfrm>
          <a:prstGeom prst="rect">
            <a:avLst/>
          </a:prstGeom>
          <a:noFill/>
        </p:spPr>
      </p:pic>
      <p:sp>
        <p:nvSpPr>
          <p:cNvPr id="7" name="Content Placeholder 2"/>
          <p:cNvSpPr txBox="1">
            <a:spLocks/>
          </p:cNvSpPr>
          <p:nvPr/>
        </p:nvSpPr>
        <p:spPr bwMode="auto">
          <a:xfrm>
            <a:off x="533401" y="1600200"/>
            <a:ext cx="5870574"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a:buFont typeface="Wingdings" pitchFamily="2" charset="2"/>
              <a:buChar char="o"/>
              <a:defRPr/>
            </a:pPr>
            <a:r>
              <a:rPr lang="en-US" sz="2400" b="0" i="0" kern="0" dirty="0">
                <a:latin typeface="+mn-lt"/>
              </a:rPr>
              <a:t>Inspired by natural </a:t>
            </a:r>
            <a:r>
              <a:rPr lang="en-US" sz="2400" b="0" i="0" kern="0" dirty="0" smtClean="0">
                <a:latin typeface="+mn-lt"/>
              </a:rPr>
              <a:t>evolution</a:t>
            </a:r>
            <a:endParaRPr lang="en-US" sz="2400" b="0" i="0" kern="0" dirty="0">
              <a:latin typeface="+mn-lt"/>
            </a:endParaRPr>
          </a:p>
          <a:p>
            <a:pPr marL="908050" lvl="1" indent="-436563">
              <a:buFont typeface="Wingdings" pitchFamily="2" charset="2"/>
              <a:buChar char="n"/>
              <a:defRPr/>
            </a:pPr>
            <a:r>
              <a:rPr lang="en-US" b="0" i="0" kern="0" dirty="0" smtClean="0">
                <a:latin typeface="+mn-lt"/>
              </a:rPr>
              <a:t>The survival-of-the-fittest </a:t>
            </a:r>
            <a:r>
              <a:rPr lang="en-US" b="0" i="0" kern="0" dirty="0">
                <a:latin typeface="+mn-lt"/>
              </a:rPr>
              <a:t>principle</a:t>
            </a:r>
          </a:p>
          <a:p>
            <a:pPr marL="469900" lvl="0" indent="-469900">
              <a:buFont typeface="Wingdings" pitchFamily="2" charset="2"/>
              <a:buChar char="o"/>
              <a:defRPr/>
            </a:pPr>
            <a:endParaRPr lang="en-US" sz="600" b="0" i="0" kern="0" dirty="0" smtClean="0">
              <a:latin typeface="+mn-lt"/>
            </a:endParaRPr>
          </a:p>
          <a:p>
            <a:pPr marL="469900" lvl="0" indent="-469900">
              <a:buFont typeface="Wingdings" pitchFamily="2" charset="2"/>
              <a:buChar char="o"/>
              <a:defRPr/>
            </a:pPr>
            <a:r>
              <a:rPr lang="en-US" sz="2400" b="0" i="0" kern="0" dirty="0" smtClean="0">
                <a:latin typeface="+mn-lt"/>
              </a:rPr>
              <a:t>A population-based algorithm</a:t>
            </a:r>
            <a:endParaRPr lang="en-US" sz="2400" b="0" i="0" kern="0" dirty="0">
              <a:latin typeface="+mn-lt"/>
            </a:endParaRPr>
          </a:p>
          <a:p>
            <a:pPr marL="908050" lvl="1" indent="-436563">
              <a:buFont typeface="Wingdings" pitchFamily="2" charset="2"/>
              <a:buChar char="n"/>
              <a:defRPr/>
            </a:pPr>
            <a:r>
              <a:rPr lang="en-US" b="0" i="0" kern="0" dirty="0" smtClean="0">
                <a:latin typeface="+mn-lt"/>
              </a:rPr>
              <a:t>Deal with </a:t>
            </a:r>
            <a:r>
              <a:rPr lang="en-US" b="0" i="0" kern="0" dirty="0">
                <a:latin typeface="+mn-lt"/>
              </a:rPr>
              <a:t>a set of </a:t>
            </a:r>
            <a:r>
              <a:rPr lang="en-US" b="0" i="0" kern="0" dirty="0" smtClean="0">
                <a:latin typeface="+mn-lt"/>
              </a:rPr>
              <a:t>solutions (or individuals) at </a:t>
            </a:r>
            <a:r>
              <a:rPr lang="en-US" b="0" i="0" kern="0" dirty="0">
                <a:latin typeface="+mn-lt"/>
              </a:rPr>
              <a:t>each generation</a:t>
            </a:r>
          </a:p>
          <a:p>
            <a:pPr marL="908050" lvl="1" indent="-436563">
              <a:buFont typeface="Wingdings" pitchFamily="2" charset="2"/>
              <a:buChar char="n"/>
              <a:defRPr/>
            </a:pPr>
            <a:endParaRPr lang="en-US" sz="600" b="0" i="0" kern="0" dirty="0" smtClean="0">
              <a:latin typeface="+mn-lt"/>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r>
              <a:rPr lang="en-US" sz="2400" b="0" i="0" kern="0" dirty="0" smtClean="0">
                <a:latin typeface="+mn-lt"/>
                <a:ea typeface="+mn-ea"/>
              </a:rPr>
              <a:t>Main idea</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908050" marR="0" lvl="1" indent="-436563"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lang="en-US" sz="1800" b="0" i="0" kern="0" dirty="0" smtClean="0">
                <a:latin typeface="+mn-lt"/>
                <a:ea typeface="+mn-ea"/>
              </a:rPr>
              <a:t>Evaluates each individual by a fitness function</a:t>
            </a:r>
            <a:endParaRPr kumimoji="0" lang="en-US" sz="18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kumimoji="0" lang="en-US" sz="1800" b="0" i="0" u="none" strike="noStrike" kern="0" cap="none" spc="0" normalizeH="0" baseline="0" noProof="0" dirty="0" smtClean="0">
                <a:ln>
                  <a:noFill/>
                </a:ln>
                <a:solidFill>
                  <a:schemeClr val="tx1"/>
                </a:solidFill>
                <a:effectLst/>
                <a:uLnTx/>
                <a:uFillTx/>
                <a:latin typeface="+mn-lt"/>
                <a:ea typeface="+mn-ea"/>
              </a:rPr>
              <a:t>Select “good” individuals</a:t>
            </a:r>
          </a:p>
          <a:p>
            <a:pPr marL="908050" marR="0" lvl="1" indent="-436563"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lang="en-US" sz="1800" b="0" i="0" kern="0" dirty="0" smtClean="0">
                <a:latin typeface="+mn-lt"/>
                <a:ea typeface="+mn-ea"/>
              </a:rPr>
              <a:t>Generate offspring via genetic operations</a:t>
            </a:r>
          </a:p>
          <a:p>
            <a:pPr marL="1365250" lvl="2" indent="-436563">
              <a:buFont typeface="Wingdings" pitchFamily="2" charset="2"/>
              <a:buChar char="Ø"/>
              <a:defRPr/>
            </a:pPr>
            <a:r>
              <a:rPr lang="en-US" sz="1600" b="0" i="0" kern="0" dirty="0" smtClean="0">
                <a:latin typeface="+mn-lt"/>
                <a:ea typeface="+mn-ea"/>
              </a:rPr>
              <a:t>Crossover</a:t>
            </a:r>
          </a:p>
          <a:p>
            <a:pPr marL="1365250" lvl="2" indent="-436563">
              <a:buFont typeface="Wingdings" pitchFamily="2" charset="2"/>
              <a:buChar char="Ø"/>
              <a:defRPr/>
            </a:pPr>
            <a:r>
              <a:rPr lang="en-US" sz="1600" b="0" i="0" kern="0" dirty="0" smtClean="0">
                <a:latin typeface="+mn-lt"/>
                <a:ea typeface="+mn-ea"/>
              </a:rPr>
              <a:t>Mutation</a:t>
            </a:r>
            <a:endParaRPr kumimoji="0" lang="en-US" sz="1600" b="0" i="0" u="none" strike="noStrike" kern="0" cap="none" spc="0" normalizeH="0" baseline="0" noProof="0" dirty="0" smtClean="0">
              <a:ln>
                <a:noFill/>
              </a:ln>
              <a:solidFill>
                <a:schemeClr val="tx1"/>
              </a:solidFill>
              <a:effectLst/>
              <a:uLnTx/>
              <a:uFillTx/>
              <a:latin typeface="+mn-lt"/>
              <a:ea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9627B9-8446-4239-A19B-4BF96B407D8E}" type="slidenum">
              <a:rPr lang="en-US" smtClean="0"/>
              <a:pPr>
                <a:defRPr/>
              </a:pPr>
              <a:t>8</a:t>
            </a:fld>
            <a:endParaRPr lang="en-US"/>
          </a:p>
        </p:txBody>
      </p:sp>
      <p:sp>
        <p:nvSpPr>
          <p:cNvPr id="3" name="Title 1"/>
          <p:cNvSpPr txBox="1">
            <a:spLocks/>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GA -- Details</a:t>
            </a:r>
          </a:p>
        </p:txBody>
      </p:sp>
      <p:sp>
        <p:nvSpPr>
          <p:cNvPr id="4" name="Rectangle 3"/>
          <p:cNvSpPr txBox="1">
            <a:spLocks noChangeArrowheads="1"/>
          </p:cNvSpPr>
          <p:nvPr/>
        </p:nvSpPr>
        <p:spPr>
          <a:xfrm>
            <a:off x="533401" y="1676400"/>
            <a:ext cx="8382000" cy="4495800"/>
          </a:xfrm>
          <a:prstGeom prst="rect">
            <a:avLst/>
          </a:prstGeom>
        </p:spPr>
        <p:txBody>
          <a:bodyPr/>
          <a:lstStyle/>
          <a:p>
            <a:pPr marL="469900" lvl="0" indent="-469900">
              <a:buFont typeface="Wingdings" pitchFamily="2" charset="2"/>
              <a:buChar char="o"/>
              <a:defRPr/>
            </a:pPr>
            <a:r>
              <a:rPr lang="en-US" sz="2400" b="0" i="0" kern="0" dirty="0" smtClean="0"/>
              <a:t>Fitness function</a:t>
            </a:r>
          </a:p>
          <a:p>
            <a:pPr marL="927100" lvl="1" indent="-469900">
              <a:buFont typeface="Wingdings" pitchFamily="2" charset="2"/>
              <a:buChar char="n"/>
              <a:defRPr/>
            </a:pPr>
            <a:r>
              <a:rPr lang="en-US" sz="1800" b="0" i="0" kern="0" noProof="0" dirty="0" smtClean="0"/>
              <a:t>Related with the objective function of an optimization problem</a:t>
            </a:r>
            <a:endParaRPr kumimoji="0" lang="en-US" sz="1800" b="0" i="0" u="none" strike="noStrike" kern="0" cap="none" spc="0" normalizeH="0" noProof="0" dirty="0" smtClean="0">
              <a:ln>
                <a:noFill/>
              </a:ln>
              <a:solidFill>
                <a:schemeClr val="tx1"/>
              </a:solidFill>
              <a:effectLst/>
              <a:uLnTx/>
              <a:uFillTx/>
              <a:latin typeface="+mn-lt"/>
              <a:ea typeface="+mn-ea"/>
              <a:cs typeface="+mn-cs"/>
            </a:endParaRPr>
          </a:p>
          <a:p>
            <a:pPr marL="927100" lvl="1" indent="-469900">
              <a:buClr>
                <a:srgbClr val="C00000"/>
              </a:buClr>
              <a:buFont typeface="Wingdings" pitchFamily="2" charset="2"/>
              <a:buChar char=""/>
              <a:defRPr/>
            </a:pPr>
            <a:endParaRPr lang="en-US" sz="800" b="0" i="0" kern="0" baseline="0" dirty="0" smtClean="0">
              <a:latin typeface="+mn-lt"/>
              <a:ea typeface="+mn-ea"/>
            </a:endParaRPr>
          </a:p>
          <a:p>
            <a:pPr marL="469900" lvl="0" indent="-469900">
              <a:buFont typeface="Wingdings" pitchFamily="2" charset="2"/>
              <a:buChar char="o"/>
              <a:defRPr/>
            </a:pPr>
            <a:r>
              <a:rPr lang="en-US" sz="2400" b="0" i="0" kern="0" dirty="0" smtClean="0"/>
              <a:t>Crossover</a:t>
            </a:r>
          </a:p>
          <a:p>
            <a:pPr marL="927100" lvl="1" indent="-469900">
              <a:buFont typeface="Wingdings" pitchFamily="2" charset="2"/>
              <a:buChar char="n"/>
              <a:defRPr/>
            </a:pPr>
            <a:r>
              <a:rPr lang="en-US" sz="1800" b="0" i="0" kern="0" dirty="0" smtClean="0">
                <a:latin typeface="+mn-lt"/>
                <a:ea typeface="+mn-ea"/>
              </a:rPr>
              <a:t>Recombines two or more selected individuals to produce new individuals</a:t>
            </a:r>
          </a:p>
          <a:p>
            <a:pPr marL="469900" indent="-469900">
              <a:defRPr/>
            </a:pPr>
            <a:endParaRPr lang="en-US" sz="800" b="0" i="0" kern="0" dirty="0" smtClean="0"/>
          </a:p>
          <a:p>
            <a:pPr marL="469900" indent="-469900">
              <a:buFont typeface="Wingdings" pitchFamily="2" charset="2"/>
              <a:buChar char="o"/>
              <a:defRPr/>
            </a:pPr>
            <a:r>
              <a:rPr lang="en-US" sz="2400" b="0" i="0" kern="0" dirty="0" smtClean="0"/>
              <a:t>Mutation</a:t>
            </a:r>
            <a:endParaRPr lang="en-US" sz="2400" b="0" i="0" kern="0" dirty="0"/>
          </a:p>
          <a:p>
            <a:pPr marL="927100" lvl="1" indent="-469900">
              <a:buBlip>
                <a:blip r:embed="rId3"/>
              </a:buBlip>
              <a:defRPr/>
            </a:pPr>
            <a:r>
              <a:rPr lang="en-US" sz="1800" b="0" i="0" kern="0" dirty="0" smtClean="0"/>
              <a:t>Achieve a randomized self-adaption of individuals</a:t>
            </a:r>
          </a:p>
          <a:p>
            <a:pPr marL="927100" lvl="1" indent="-469900">
              <a:defRPr/>
            </a:pPr>
            <a:endParaRPr kumimoji="0" lang="en-US" sz="1600" b="0" i="0" u="none" strike="noStrike" kern="0" cap="none" spc="0" normalizeH="0" baseline="0" noProof="0" dirty="0" smtClean="0">
              <a:ln>
                <a:noFill/>
              </a:ln>
              <a:effectLst/>
              <a:uLnTx/>
              <a:uFillTx/>
              <a:latin typeface="+mn-lt"/>
              <a:ea typeface="+mn-ea"/>
            </a:endParaRPr>
          </a:p>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itchFamily="2" charset="2"/>
              <a:buChar char="o"/>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miter lim="800000"/>
            <a:headEnd/>
            <a:tailEnd/>
          </a:ln>
        </p:spPr>
        <p:txBody>
          <a:bodyPr/>
          <a:lstStyle/>
          <a:p>
            <a:fld id="{ED96465A-448A-492E-8410-C484CF06D31D}" type="slidenum">
              <a:rPr lang="en-US" smtClean="0"/>
              <a:pPr/>
              <a:t>9</a:t>
            </a:fld>
            <a:endParaRPr lang="en-US" smtClean="0"/>
          </a:p>
        </p:txBody>
      </p:sp>
      <p:sp>
        <p:nvSpPr>
          <p:cNvPr id="8195" name="Rectangle 2"/>
          <p:cNvSpPr>
            <a:spLocks noGrp="1" noChangeArrowheads="1"/>
          </p:cNvSpPr>
          <p:nvPr>
            <p:ph type="title" idx="4294967295"/>
          </p:nvPr>
        </p:nvSpPr>
        <p:spPr/>
        <p:txBody>
          <a:bodyPr/>
          <a:lstStyle/>
          <a:p>
            <a:pPr eaLnBrk="1" hangingPunct="1"/>
            <a:r>
              <a:rPr lang="en-US" sz="3200" dirty="0" smtClean="0"/>
              <a:t>Outline</a:t>
            </a:r>
          </a:p>
        </p:txBody>
      </p:sp>
      <p:sp>
        <p:nvSpPr>
          <p:cNvPr id="8196" name="Rectangle 3"/>
          <p:cNvSpPr>
            <a:spLocks noGrp="1" noChangeArrowheads="1"/>
          </p:cNvSpPr>
          <p:nvPr>
            <p:ph type="body" idx="4294967295"/>
          </p:nvPr>
        </p:nvSpPr>
        <p:spPr>
          <a:xfrm>
            <a:off x="533400" y="1676400"/>
            <a:ext cx="8001000" cy="4267200"/>
          </a:xfrm>
        </p:spPr>
        <p:txBody>
          <a:bodyPr/>
          <a:lstStyle/>
          <a:p>
            <a:pPr marL="571500" indent="-571500" eaLnBrk="1" hangingPunct="1"/>
            <a:r>
              <a:rPr lang="en-US" sz="2800" dirty="0" smtClean="0">
                <a:solidFill>
                  <a:schemeClr val="bg1">
                    <a:lumMod val="65000"/>
                  </a:schemeClr>
                </a:solidFill>
              </a:rPr>
              <a:t>Review of </a:t>
            </a:r>
            <a:r>
              <a:rPr lang="en-US" sz="2800" dirty="0" err="1" smtClean="0">
                <a:solidFill>
                  <a:schemeClr val="bg1">
                    <a:lumMod val="65000"/>
                  </a:schemeClr>
                </a:solidFill>
              </a:rPr>
              <a:t>metaheuristic</a:t>
            </a:r>
            <a:r>
              <a:rPr lang="en-US" sz="2800" dirty="0" smtClean="0">
                <a:solidFill>
                  <a:schemeClr val="bg1">
                    <a:lumMod val="65000"/>
                  </a:schemeClr>
                </a:solidFill>
              </a:rPr>
              <a:t> algorithm</a:t>
            </a:r>
          </a:p>
          <a:p>
            <a:pPr marL="571500" indent="-571500" eaLnBrk="1" hangingPunct="1"/>
            <a:endParaRPr lang="en-US" sz="2800" dirty="0" smtClean="0"/>
          </a:p>
          <a:p>
            <a:pPr marL="571500" indent="-571500" eaLnBrk="1" hangingPunct="1"/>
            <a:r>
              <a:rPr lang="en-US" sz="2800" dirty="0" smtClean="0"/>
              <a:t>Case study</a:t>
            </a:r>
          </a:p>
          <a:p>
            <a:pPr marL="1009650" lvl="1" indent="-571500" eaLnBrk="1" hangingPunct="1"/>
            <a:r>
              <a:rPr lang="en-US" sz="2400" dirty="0" smtClean="0"/>
              <a:t>Routing for multiple description video over wireless ad hoc networks</a:t>
            </a:r>
          </a:p>
          <a:p>
            <a:pPr marL="571500" indent="-571500" eaLnBrk="1" hangingPunct="1">
              <a:buNone/>
            </a:pPr>
            <a:endParaRPr lang="en-US" dirty="0" smtClean="0"/>
          </a:p>
          <a:p>
            <a:pPr marL="966788" lvl="1" indent="-495300" eaLnBrk="1" hangingPunct="1">
              <a:buFont typeface="Wingdings" pitchFamily="2" charset="2"/>
              <a:buNone/>
            </a:pPr>
            <a:endParaRPr lang="en-US" dirty="0" smtClean="0">
              <a:solidFill>
                <a:schemeClr val="accen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Profile">
  <a:themeElements>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2_Profil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38761</TotalTime>
  <Words>2731</Words>
  <Application>Microsoft Office PowerPoint</Application>
  <PresentationFormat>On-screen Show (4:3)</PresentationFormat>
  <Paragraphs>386</Paragraphs>
  <Slides>29</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1_Profile</vt:lpstr>
      <vt:lpstr>2_Profile</vt:lpstr>
      <vt:lpstr>Clip</vt:lpstr>
      <vt:lpstr>Chapter 11</vt:lpstr>
      <vt:lpstr>Outline</vt:lpstr>
      <vt:lpstr>Review of Metaheuristic Methods</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Yi Shi</cp:lastModifiedBy>
  <cp:revision>781</cp:revision>
  <dcterms:created xsi:type="dcterms:W3CDTF">2010-09-26T03:36:45Z</dcterms:created>
  <dcterms:modified xsi:type="dcterms:W3CDTF">2014-01-21T02:35:46Z</dcterms:modified>
</cp:coreProperties>
</file>